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0" autoAdjust="0"/>
    <p:restoredTop sz="92890" autoAdjust="0"/>
  </p:normalViewPr>
  <p:slideViewPr>
    <p:cSldViewPr snapToGrid="0">
      <p:cViewPr varScale="1">
        <p:scale>
          <a:sx n="54" d="100"/>
          <a:sy n="54" d="100"/>
        </p:scale>
        <p:origin x="21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9/15/2014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readinga-z.com/high-frequency-words/most-common-words-flashcards/?leve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readinga-z.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7288" y="241701"/>
            <a:ext cx="10735734" cy="2616199"/>
          </a:xfrm>
        </p:spPr>
        <p:txBody>
          <a:bodyPr>
            <a:normAutofit/>
          </a:bodyPr>
          <a:lstStyle/>
          <a:p>
            <a:r>
              <a:rPr lang="en-US" sz="5400" dirty="0" smtClean="0">
                <a:latin typeface="Cambria" panose="02040503050406030204" pitchFamily="18" charset="0"/>
              </a:rPr>
              <a:t>Where Does Each Student Begin?</a:t>
            </a:r>
            <a:endParaRPr lang="en-US" sz="5400" dirty="0">
              <a:latin typeface="Cambria" panose="02040503050406030204" pitchFamily="18" charset="0"/>
            </a:endParaRPr>
          </a:p>
        </p:txBody>
      </p:sp>
    </p:spTree>
    <p:extLst>
      <p:ext uri="{BB962C8B-B14F-4D97-AF65-F5344CB8AC3E}">
        <p14:creationId xmlns:p14="http://schemas.microsoft.com/office/powerpoint/2010/main" val="484015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5193" y="0"/>
            <a:ext cx="8729932" cy="7263527"/>
          </a:xfrm>
          <a:prstGeom prst="rect">
            <a:avLst/>
          </a:prstGeom>
        </p:spPr>
        <p:txBody>
          <a:bodyPr wrap="square">
            <a:spAutoFit/>
          </a:bodyPr>
          <a:lstStyle/>
          <a:p>
            <a:r>
              <a:rPr lang="en-US" sz="1400" b="1" dirty="0">
                <a:latin typeface="Cambria" panose="02040503050406030204" pitchFamily="18" charset="0"/>
                <a:ea typeface="Times New Roman" panose="02020603050405020304" pitchFamily="18" charset="0"/>
                <a:cs typeface="Times New Roman" panose="02020603050405020304" pitchFamily="18" charset="0"/>
              </a:rPr>
              <a:t>Information about </a:t>
            </a:r>
            <a:r>
              <a:rPr lang="en-US" sz="1400" b="1" u="sng" dirty="0">
                <a:latin typeface="Cambria" panose="02040503050406030204" pitchFamily="18" charset="0"/>
                <a:ea typeface="Times New Roman" panose="02020603050405020304" pitchFamily="18" charset="0"/>
                <a:cs typeface="Times New Roman" panose="02020603050405020304" pitchFamily="18" charset="0"/>
              </a:rPr>
              <a:t>_____</a:t>
            </a:r>
            <a:r>
              <a:rPr lang="en-US" sz="1400" i="1" u="sng" dirty="0">
                <a:latin typeface="Cambria" panose="02040503050406030204" pitchFamily="18" charset="0"/>
                <a:ea typeface="Times New Roman" panose="02020603050405020304" pitchFamily="18" charset="0"/>
                <a:cs typeface="Times New Roman" panose="02020603050405020304" pitchFamily="18" charset="0"/>
              </a:rPr>
              <a:t>Jackson___(Jx)_</a:t>
            </a:r>
            <a:r>
              <a:rPr lang="en-US" sz="1400" i="1" u="sng" dirty="0" err="1">
                <a:latin typeface="Cambria" panose="02040503050406030204" pitchFamily="18" charset="0"/>
                <a:ea typeface="Times New Roman" panose="02020603050405020304" pitchFamily="18" charset="0"/>
                <a:cs typeface="Times New Roman" panose="02020603050405020304" pitchFamily="18" charset="0"/>
              </a:rPr>
              <a:t>Axshun</a:t>
            </a:r>
            <a:r>
              <a:rPr lang="en-US" sz="1400" i="1" u="sng" dirty="0">
                <a:latin typeface="Cambria" panose="02040503050406030204" pitchFamily="18" charset="0"/>
                <a:ea typeface="Times New Roman" panose="02020603050405020304" pitchFamily="18" charset="0"/>
                <a:cs typeface="Times New Roman" panose="02020603050405020304" pitchFamily="18" charset="0"/>
              </a:rPr>
              <a:t>_______________________</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900" dirty="0">
                <a:latin typeface="Cambria" panose="02040503050406030204" pitchFamily="18" charset="0"/>
                <a:ea typeface="Times New Roman" panose="02020603050405020304" pitchFamily="18" charset="0"/>
                <a:cs typeface="Times New Roman" panose="02020603050405020304" pitchFamily="18" charset="0"/>
              </a:rPr>
              <a:t>                                                               student’s </a:t>
            </a:r>
            <a:r>
              <a:rPr lang="en-US" sz="900" dirty="0" smtClean="0">
                <a:latin typeface="Cambria" panose="02040503050406030204" pitchFamily="18" charset="0"/>
                <a:ea typeface="Times New Roman" panose="02020603050405020304" pitchFamily="18" charset="0"/>
                <a:cs typeface="Times New Roman" panose="02020603050405020304" pitchFamily="18" charset="0"/>
              </a:rPr>
              <a:t>name</a:t>
            </a:r>
            <a:r>
              <a:rPr lang="en-US" sz="1400" b="1" dirty="0">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To be completed by the Intervention Specialist and/or the Homeroom Teacher:</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Homeroom Teacher: </a:t>
            </a:r>
            <a:r>
              <a:rPr lang="en-US" sz="1200" i="1" dirty="0">
                <a:latin typeface="Cambria" panose="02040503050406030204" pitchFamily="18" charset="0"/>
                <a:ea typeface="Times New Roman" panose="02020603050405020304" pitchFamily="18" charset="0"/>
                <a:cs typeface="Times New Roman" panose="02020603050405020304" pitchFamily="18" charset="0"/>
              </a:rPr>
              <a:t>_______</a:t>
            </a:r>
            <a:r>
              <a:rPr lang="en-US" sz="1200" i="1" u="sng" dirty="0">
                <a:latin typeface="Cambria" panose="02040503050406030204" pitchFamily="18" charset="0"/>
                <a:ea typeface="Times New Roman" panose="02020603050405020304" pitchFamily="18" charset="0"/>
                <a:cs typeface="Times New Roman" panose="02020603050405020304" pitchFamily="18" charset="0"/>
              </a:rPr>
              <a:t>Mrs. Jones________________________________</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Intervention Specialist: ________</a:t>
            </a:r>
            <a:r>
              <a:rPr lang="en-US" sz="1200" i="1" u="sng" dirty="0" err="1">
                <a:latin typeface="Cambria" panose="02040503050406030204" pitchFamily="18" charset="0"/>
                <a:ea typeface="Times New Roman" panose="02020603050405020304" pitchFamily="18" charset="0"/>
                <a:cs typeface="Times New Roman" panose="02020603050405020304" pitchFamily="18" charset="0"/>
              </a:rPr>
              <a:t>Ms</a:t>
            </a:r>
            <a:r>
              <a:rPr lang="en-US" sz="1200" i="1" u="sng" dirty="0">
                <a:latin typeface="Cambria" panose="02040503050406030204" pitchFamily="18" charset="0"/>
                <a:ea typeface="Times New Roman" panose="02020603050405020304" pitchFamily="18" charset="0"/>
                <a:cs typeface="Times New Roman" panose="02020603050405020304" pitchFamily="18" charset="0"/>
              </a:rPr>
              <a:t> Smith</a:t>
            </a:r>
            <a:r>
              <a:rPr lang="en-US" sz="1200" i="1" u="sng" dirty="0" smtClean="0">
                <a:latin typeface="Cambria" panose="02040503050406030204" pitchFamily="18" charset="0"/>
                <a:ea typeface="Times New Roman" panose="02020603050405020304" pitchFamily="18" charset="0"/>
                <a:cs typeface="Times New Roman" panose="02020603050405020304" pitchFamily="18" charset="0"/>
              </a:rPr>
              <a:t>____________________________</a:t>
            </a:r>
            <a:r>
              <a:rPr lang="en-US" sz="1200" dirty="0">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smtClean="0">
                <a:solidFill>
                  <a:srgbClr val="00B050"/>
                </a:solidFill>
                <a:latin typeface="Cambria" panose="02040503050406030204" pitchFamily="18" charset="0"/>
                <a:ea typeface="Times New Roman" panose="02020603050405020304" pitchFamily="18" charset="0"/>
                <a:cs typeface="Times New Roman" panose="02020603050405020304" pitchFamily="18" charset="0"/>
              </a:rPr>
              <a:t>************************************************************************************</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Student’s Grade: _</a:t>
            </a:r>
            <a:r>
              <a:rPr lang="en-US" sz="1200" u="sng" dirty="0">
                <a:latin typeface="Cambria" panose="02040503050406030204" pitchFamily="18" charset="0"/>
                <a:ea typeface="Times New Roman" panose="02020603050405020304" pitchFamily="18" charset="0"/>
                <a:cs typeface="Times New Roman" panose="02020603050405020304" pitchFamily="18" charset="0"/>
              </a:rPr>
              <a:t>2</a:t>
            </a:r>
            <a:r>
              <a:rPr lang="en-US" sz="1200" dirty="0">
                <a:latin typeface="Cambria" panose="02040503050406030204" pitchFamily="18" charset="0"/>
                <a:ea typeface="Times New Roman" panose="02020603050405020304" pitchFamily="18" charset="0"/>
                <a:cs typeface="Times New Roman" panose="02020603050405020304" pitchFamily="18" charset="0"/>
              </a:rPr>
              <a:t>___ Individualized Education Program (IEP)/Title 1/Other ___</a:t>
            </a:r>
            <a:r>
              <a:rPr lang="en-US" sz="1200" u="sng" dirty="0">
                <a:latin typeface="Cambria" panose="02040503050406030204" pitchFamily="18" charset="0"/>
                <a:ea typeface="Times New Roman" panose="02020603050405020304" pitchFamily="18" charset="0"/>
                <a:cs typeface="Times New Roman" panose="02020603050405020304" pitchFamily="18" charset="0"/>
              </a:rPr>
              <a:t>IEP</a:t>
            </a:r>
            <a:r>
              <a:rPr lang="en-US" sz="1200" dirty="0">
                <a:latin typeface="Cambria" panose="02040503050406030204" pitchFamily="18" charset="0"/>
                <a:ea typeface="Times New Roman" panose="02020603050405020304" pitchFamily="18" charset="0"/>
                <a:cs typeface="Times New Roman" panose="02020603050405020304" pitchFamily="18" charset="0"/>
              </a:rPr>
              <a:t>___</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If there is an IEP, what are the student's specific disabilities? _</a:t>
            </a:r>
            <a:r>
              <a:rPr lang="en-US" sz="1200" i="1" u="sng" dirty="0">
                <a:latin typeface="Cambria" panose="02040503050406030204" pitchFamily="18" charset="0"/>
                <a:ea typeface="Times New Roman" panose="02020603050405020304" pitchFamily="18" charset="0"/>
                <a:cs typeface="Times New Roman" panose="02020603050405020304" pitchFamily="18" charset="0"/>
              </a:rPr>
              <a:t>SLD (Specific Learning Disability)_</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At what reading level do you suggest we begin? </a:t>
            </a:r>
            <a:r>
              <a:rPr lang="en-US" sz="1200" u="sng" dirty="0">
                <a:latin typeface="Cambria" panose="02040503050406030204" pitchFamily="18" charset="0"/>
                <a:ea typeface="Times New Roman" panose="02020603050405020304" pitchFamily="18" charset="0"/>
                <a:cs typeface="Times New Roman" panose="02020603050405020304" pitchFamily="18" charset="0"/>
              </a:rPr>
              <a:t>_______</a:t>
            </a:r>
            <a:r>
              <a:rPr lang="en-US" sz="1200" i="1" u="sng" dirty="0">
                <a:latin typeface="Cambria" panose="02040503050406030204" pitchFamily="18" charset="0"/>
                <a:ea typeface="Times New Roman" panose="02020603050405020304" pitchFamily="18" charset="0"/>
                <a:cs typeface="Times New Roman" panose="02020603050405020304" pitchFamily="18" charset="0"/>
              </a:rPr>
              <a:t>1st</a:t>
            </a:r>
            <a:r>
              <a:rPr lang="en-US" sz="1200" u="sng" dirty="0">
                <a:latin typeface="Cambria" panose="02040503050406030204" pitchFamily="18" charset="0"/>
                <a:ea typeface="Times New Roman" panose="02020603050405020304" pitchFamily="18" charset="0"/>
                <a:cs typeface="Times New Roman" panose="02020603050405020304" pitchFamily="18" charset="0"/>
              </a:rPr>
              <a:t>___________</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What are the student's areas of concern in reading?</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 (mark all that apply</a:t>
            </a:r>
            <a:r>
              <a:rPr lang="en-US" sz="1200" dirty="0" smtClean="0">
                <a:latin typeface="Cambria" panose="02040503050406030204" pitchFamily="18" charset="0"/>
                <a:ea typeface="Times New Roman" panose="02020603050405020304" pitchFamily="18" charset="0"/>
                <a:cs typeface="Times New Roman" panose="02020603050405020304" pitchFamily="18" charset="0"/>
              </a:rPr>
              <a:t>)</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pPr marL="457200" marR="0">
              <a:lnSpc>
                <a:spcPct val="150000"/>
              </a:lnSpc>
              <a:spcBef>
                <a:spcPts val="0"/>
              </a:spcBef>
              <a:spcAft>
                <a:spcPts val="0"/>
              </a:spcAft>
            </a:pPr>
            <a:r>
              <a:rPr lang="en-US" sz="1200" dirty="0">
                <a:latin typeface="Cambria" panose="02040503050406030204" pitchFamily="18" charset="0"/>
                <a:ea typeface="Times New Roman" panose="02020603050405020304" pitchFamily="18" charset="0"/>
                <a:cs typeface="Times New Roman" panose="02020603050405020304" pitchFamily="18" charset="0"/>
              </a:rPr>
              <a:t>__ Letter recognition and formation (alphabet) _____________________</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pPr marL="457200" marR="0">
              <a:lnSpc>
                <a:spcPct val="150000"/>
              </a:lnSpc>
              <a:spcBef>
                <a:spcPts val="0"/>
              </a:spcBef>
              <a:spcAft>
                <a:spcPts val="0"/>
              </a:spcAft>
            </a:pPr>
            <a:r>
              <a:rPr lang="en-US" sz="1200" dirty="0">
                <a:latin typeface="Cambria" panose="02040503050406030204" pitchFamily="18" charset="0"/>
                <a:ea typeface="Times New Roman" panose="02020603050405020304" pitchFamily="18" charset="0"/>
                <a:cs typeface="Times New Roman" panose="02020603050405020304" pitchFamily="18" charset="0"/>
              </a:rPr>
              <a:t>__ Sound recognition (phonological awareness)_____________________</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pPr>
              <a:lnSpc>
                <a:spcPct val="150000"/>
              </a:lnSpc>
            </a:pPr>
            <a:r>
              <a:rPr lang="en-US" sz="1200" b="1" dirty="0">
                <a:latin typeface="Cambria" panose="02040503050406030204" pitchFamily="18" charset="0"/>
                <a:ea typeface="Times New Roman" panose="02020603050405020304" pitchFamily="18" charset="0"/>
                <a:cs typeface="Times New Roman" panose="02020603050405020304" pitchFamily="18" charset="0"/>
              </a:rPr>
              <a:t>             </a:t>
            </a:r>
            <a:r>
              <a:rPr lang="en-US" sz="1200" b="1" u="sng" dirty="0">
                <a:latin typeface="Cambria" panose="02040503050406030204" pitchFamily="18" charset="0"/>
                <a:ea typeface="Times New Roman" panose="02020603050405020304" pitchFamily="18" charset="0"/>
                <a:cs typeface="Times New Roman" panose="02020603050405020304" pitchFamily="18" charset="0"/>
              </a:rPr>
              <a:t>_</a:t>
            </a:r>
            <a:r>
              <a:rPr lang="en-US" sz="1200" b="1" i="1" u="sng" dirty="0">
                <a:latin typeface="Cambria" panose="02040503050406030204" pitchFamily="18" charset="0"/>
                <a:ea typeface="Times New Roman" panose="02020603050405020304" pitchFamily="18" charset="0"/>
                <a:cs typeface="Times New Roman" panose="02020603050405020304" pitchFamily="18" charset="0"/>
              </a:rPr>
              <a:t>X</a:t>
            </a:r>
            <a:r>
              <a:rPr lang="en-US" sz="1200" dirty="0">
                <a:latin typeface="Cambria" panose="02040503050406030204" pitchFamily="18" charset="0"/>
                <a:ea typeface="Times New Roman" panose="02020603050405020304" pitchFamily="18" charset="0"/>
                <a:cs typeface="Times New Roman" panose="02020603050405020304" pitchFamily="18" charset="0"/>
              </a:rPr>
              <a:t> Phonics </a:t>
            </a:r>
            <a:r>
              <a:rPr lang="en-US" sz="1200" u="sng" dirty="0">
                <a:latin typeface="Cambria" panose="02040503050406030204" pitchFamily="18" charset="0"/>
                <a:ea typeface="Times New Roman" panose="02020603050405020304" pitchFamily="18" charset="0"/>
                <a:cs typeface="Times New Roman" panose="02020603050405020304" pitchFamily="18" charset="0"/>
              </a:rPr>
              <a:t>_____</a:t>
            </a:r>
            <a:r>
              <a:rPr lang="en-US" sz="1200" i="1" u="sng" dirty="0">
                <a:latin typeface="Cambria" panose="02040503050406030204" pitchFamily="18" charset="0"/>
                <a:ea typeface="Times New Roman" panose="02020603050405020304" pitchFamily="18" charset="0"/>
                <a:cs typeface="Times New Roman" panose="02020603050405020304" pitchFamily="18" charset="0"/>
              </a:rPr>
              <a:t>Skills need more review</a:t>
            </a:r>
            <a:r>
              <a:rPr lang="en-US" sz="1200" u="sng" dirty="0">
                <a:latin typeface="Cambria" panose="02040503050406030204" pitchFamily="18" charset="0"/>
                <a:ea typeface="Times New Roman" panose="02020603050405020304" pitchFamily="18" charset="0"/>
                <a:cs typeface="Times New Roman" panose="02020603050405020304" pitchFamily="18" charset="0"/>
              </a:rPr>
              <a:t>_______________________________</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pPr marL="457200" marR="0">
              <a:lnSpc>
                <a:spcPct val="150000"/>
              </a:lnSpc>
              <a:spcBef>
                <a:spcPts val="0"/>
              </a:spcBef>
              <a:spcAft>
                <a:spcPts val="0"/>
              </a:spcAft>
            </a:pPr>
            <a:r>
              <a:rPr lang="en-US" sz="1200" dirty="0">
                <a:latin typeface="Cambria" panose="02040503050406030204" pitchFamily="18" charset="0"/>
                <a:ea typeface="Times New Roman" panose="02020603050405020304" pitchFamily="18" charset="0"/>
                <a:cs typeface="Times New Roman" panose="02020603050405020304" pitchFamily="18" charset="0"/>
              </a:rPr>
              <a:t>__ High Frequency Words _____________________________________________</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pPr>
              <a:lnSpc>
                <a:spcPct val="150000"/>
              </a:lnSpc>
            </a:pPr>
            <a:r>
              <a:rPr lang="en-US" sz="1200" b="1" dirty="0">
                <a:latin typeface="Cambria" panose="02040503050406030204" pitchFamily="18" charset="0"/>
                <a:ea typeface="Times New Roman" panose="02020603050405020304" pitchFamily="18" charset="0"/>
                <a:cs typeface="Times New Roman" panose="02020603050405020304" pitchFamily="18" charset="0"/>
              </a:rPr>
              <a:t>            </a:t>
            </a:r>
            <a:r>
              <a:rPr lang="en-US" sz="1200" b="1" u="sng" dirty="0">
                <a:latin typeface="Cambria" panose="02040503050406030204" pitchFamily="18" charset="0"/>
                <a:ea typeface="Times New Roman" panose="02020603050405020304" pitchFamily="18" charset="0"/>
                <a:cs typeface="Times New Roman" panose="02020603050405020304" pitchFamily="18" charset="0"/>
              </a:rPr>
              <a:t> _</a:t>
            </a:r>
            <a:r>
              <a:rPr lang="en-US" sz="1200" b="1" i="1" u="sng" dirty="0">
                <a:latin typeface="Cambria" panose="02040503050406030204" pitchFamily="18" charset="0"/>
                <a:ea typeface="Times New Roman" panose="02020603050405020304" pitchFamily="18" charset="0"/>
                <a:cs typeface="Times New Roman" panose="02020603050405020304" pitchFamily="18" charset="0"/>
              </a:rPr>
              <a:t>X</a:t>
            </a:r>
            <a:r>
              <a:rPr lang="en-US" sz="1200" b="1" dirty="0">
                <a:latin typeface="Cambria" panose="02040503050406030204" pitchFamily="18" charset="0"/>
                <a:ea typeface="Times New Roman" panose="02020603050405020304" pitchFamily="18" charset="0"/>
                <a:cs typeface="Times New Roman" panose="02020603050405020304" pitchFamily="18" charset="0"/>
              </a:rPr>
              <a:t> </a:t>
            </a:r>
            <a:r>
              <a:rPr lang="en-US" sz="1200" dirty="0">
                <a:latin typeface="Cambria" panose="02040503050406030204" pitchFamily="18" charset="0"/>
                <a:ea typeface="Times New Roman" panose="02020603050405020304" pitchFamily="18" charset="0"/>
                <a:cs typeface="Times New Roman" panose="02020603050405020304" pitchFamily="18" charset="0"/>
              </a:rPr>
              <a:t>Vocabulary _</a:t>
            </a:r>
            <a:r>
              <a:rPr lang="en-US" sz="1200" i="1" u="sng" dirty="0">
                <a:latin typeface="Cambria" panose="02040503050406030204" pitchFamily="18" charset="0"/>
                <a:ea typeface="Times New Roman" panose="02020603050405020304" pitchFamily="18" charset="0"/>
                <a:cs typeface="Times New Roman" panose="02020603050405020304" pitchFamily="18" charset="0"/>
              </a:rPr>
              <a:t>needs to expand and learn definitions/ use in sentences</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pPr>
              <a:lnSpc>
                <a:spcPct val="150000"/>
              </a:lnSpc>
            </a:pPr>
            <a:r>
              <a:rPr lang="en-US" sz="1200" b="1" dirty="0">
                <a:latin typeface="Cambria" panose="02040503050406030204" pitchFamily="18" charset="0"/>
                <a:ea typeface="Times New Roman" panose="02020603050405020304" pitchFamily="18" charset="0"/>
                <a:cs typeface="Times New Roman" panose="02020603050405020304" pitchFamily="18" charset="0"/>
              </a:rPr>
              <a:t>            </a:t>
            </a:r>
            <a:r>
              <a:rPr lang="en-US" sz="1200" b="1" u="sng" dirty="0">
                <a:latin typeface="Cambria" panose="02040503050406030204" pitchFamily="18" charset="0"/>
                <a:ea typeface="Times New Roman" panose="02020603050405020304" pitchFamily="18" charset="0"/>
                <a:cs typeface="Times New Roman" panose="02020603050405020304" pitchFamily="18" charset="0"/>
              </a:rPr>
              <a:t>_</a:t>
            </a:r>
            <a:r>
              <a:rPr lang="en-US" sz="1200" b="1" i="1" u="sng" dirty="0">
                <a:latin typeface="Cambria" panose="02040503050406030204" pitchFamily="18" charset="0"/>
                <a:ea typeface="Times New Roman" panose="02020603050405020304" pitchFamily="18" charset="0"/>
                <a:cs typeface="Times New Roman" panose="02020603050405020304" pitchFamily="18" charset="0"/>
              </a:rPr>
              <a:t>X</a:t>
            </a:r>
            <a:r>
              <a:rPr lang="en-US" sz="1200" b="1" u="sng" dirty="0">
                <a:latin typeface="Cambria" panose="02040503050406030204" pitchFamily="18" charset="0"/>
                <a:ea typeface="Times New Roman" panose="02020603050405020304" pitchFamily="18" charset="0"/>
                <a:cs typeface="Times New Roman" panose="02020603050405020304" pitchFamily="18" charset="0"/>
              </a:rPr>
              <a:t>_</a:t>
            </a:r>
            <a:r>
              <a:rPr lang="en-US" sz="1200" dirty="0">
                <a:latin typeface="Cambria" panose="02040503050406030204" pitchFamily="18" charset="0"/>
                <a:ea typeface="Times New Roman" panose="02020603050405020304" pitchFamily="18" charset="0"/>
                <a:cs typeface="Times New Roman" panose="02020603050405020304" pitchFamily="18" charset="0"/>
              </a:rPr>
              <a:t> Fluency __</a:t>
            </a:r>
            <a:r>
              <a:rPr lang="en-US" sz="1200" i="1" u="sng" dirty="0">
                <a:latin typeface="Cambria" panose="02040503050406030204" pitchFamily="18" charset="0"/>
                <a:ea typeface="Times New Roman" panose="02020603050405020304" pitchFamily="18" charset="0"/>
                <a:cs typeface="Times New Roman" panose="02020603050405020304" pitchFamily="18" charset="0"/>
              </a:rPr>
              <a:t>reading is below grade level, so is fluency</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pPr marL="457200" marR="0">
              <a:lnSpc>
                <a:spcPct val="150000"/>
              </a:lnSpc>
              <a:spcBef>
                <a:spcPts val="0"/>
              </a:spcBef>
              <a:spcAft>
                <a:spcPts val="0"/>
              </a:spcAft>
            </a:pPr>
            <a:r>
              <a:rPr lang="en-US" sz="1200" b="1" i="1" u="sng" dirty="0">
                <a:latin typeface="Cambria" panose="02040503050406030204" pitchFamily="18" charset="0"/>
                <a:ea typeface="Times New Roman" panose="02020603050405020304" pitchFamily="18" charset="0"/>
                <a:cs typeface="Times New Roman" panose="02020603050405020304" pitchFamily="18" charset="0"/>
              </a:rPr>
              <a:t>X</a:t>
            </a:r>
            <a:r>
              <a:rPr lang="en-US" sz="1200" dirty="0">
                <a:latin typeface="Cambria" panose="02040503050406030204" pitchFamily="18" charset="0"/>
                <a:ea typeface="Times New Roman" panose="02020603050405020304" pitchFamily="18" charset="0"/>
                <a:cs typeface="Times New Roman" panose="02020603050405020304" pitchFamily="18" charset="0"/>
              </a:rPr>
              <a:t>   Comprehension (leveled reading) ____</a:t>
            </a:r>
            <a:r>
              <a:rPr lang="en-US" sz="1200" i="1" u="sng" dirty="0">
                <a:latin typeface="Cambria" panose="02040503050406030204" pitchFamily="18" charset="0"/>
                <a:ea typeface="Times New Roman" panose="02020603050405020304" pitchFamily="18" charset="0"/>
                <a:cs typeface="Times New Roman" panose="02020603050405020304" pitchFamily="18" charset="0"/>
              </a:rPr>
              <a:t>below grade </a:t>
            </a:r>
            <a:r>
              <a:rPr lang="en-US" sz="1200" i="1" u="sng" dirty="0" smtClean="0">
                <a:latin typeface="Cambria" panose="02040503050406030204" pitchFamily="18" charset="0"/>
                <a:ea typeface="Times New Roman" panose="02020603050405020304" pitchFamily="18" charset="0"/>
                <a:cs typeface="Times New Roman" panose="02020603050405020304" pitchFamily="18" charset="0"/>
              </a:rPr>
              <a:t>level</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How do you think one-to-one mentoring will best help this student</a:t>
            </a:r>
            <a:r>
              <a:rPr lang="en-US" sz="1200" dirty="0" smtClean="0">
                <a:latin typeface="Cambria" panose="02040503050406030204" pitchFamily="18" charset="0"/>
                <a:ea typeface="Times New Roman" panose="02020603050405020304" pitchFamily="18" charset="0"/>
                <a:cs typeface="Times New Roman" panose="02020603050405020304" pitchFamily="18" charset="0"/>
              </a:rPr>
              <a:t>??</a:t>
            </a:r>
            <a:r>
              <a:rPr lang="en-US" sz="1200" dirty="0">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i="1" u="sng" dirty="0">
                <a:latin typeface="Cambria" panose="02040503050406030204" pitchFamily="18" charset="0"/>
                <a:ea typeface="Times New Roman" panose="02020603050405020304" pitchFamily="18" charset="0"/>
                <a:cs typeface="Times New Roman" panose="02020603050405020304" pitchFamily="18" charset="0"/>
              </a:rPr>
              <a:t>              ___Jx needs help at his reading level &amp; at his pace___________________________</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What is a realistic goal we can help this student to attain</a:t>
            </a:r>
            <a:r>
              <a:rPr lang="en-US" sz="1200" dirty="0" smtClean="0">
                <a:latin typeface="Cambria" panose="02040503050406030204" pitchFamily="18" charset="0"/>
                <a:ea typeface="Times New Roman" panose="02020603050405020304" pitchFamily="18" charset="0"/>
                <a:cs typeface="Times New Roman" panose="02020603050405020304" pitchFamily="18" charset="0"/>
              </a:rPr>
              <a:t>?</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i="1" u="sng" dirty="0">
                <a:latin typeface="Cambria" panose="02040503050406030204" pitchFamily="18" charset="0"/>
                <a:ea typeface="Times New Roman" panose="02020603050405020304" pitchFamily="18" charset="0"/>
                <a:cs typeface="Times New Roman" panose="02020603050405020304" pitchFamily="18" charset="0"/>
              </a:rPr>
              <a:t>__________Think Jx can catch up &amp; read on grade level________________________________</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Is there more information that will help the Mentors work with this student?</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i="1" u="sng" dirty="0">
                <a:latin typeface="Cambria" panose="02040503050406030204" pitchFamily="18" charset="0"/>
                <a:ea typeface="Times New Roman" panose="02020603050405020304" pitchFamily="18" charset="0"/>
                <a:cs typeface="Times New Roman" panose="02020603050405020304" pitchFamily="18" charset="0"/>
              </a:rPr>
              <a:t>______Jx enjoys fishing and animals. He wants to read better.­­­­­______________________</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latin typeface="Comic Sans MS" panose="030F0702030302020204" pitchFamily="66" charset="0"/>
              <a:ea typeface="Times New Roman" panose="02020603050405020304" pitchFamily="18" charset="0"/>
              <a:cs typeface="Times New Roman" panose="02020603050405020304" pitchFamily="18" charset="0"/>
            </a:endParaRPr>
          </a:p>
          <a:p>
            <a:r>
              <a:rPr lang="en-US" sz="1200" dirty="0">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9581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8"/>
          <p:cNvGraphicFramePr>
            <a:graphicFrameLocks noGrp="1"/>
          </p:cNvGraphicFramePr>
          <p:nvPr>
            <p:extLst>
              <p:ext uri="{D42A27DB-BD31-4B8C-83A1-F6EECF244321}">
                <p14:modId xmlns:p14="http://schemas.microsoft.com/office/powerpoint/2010/main" val="3775397417"/>
              </p:ext>
            </p:extLst>
          </p:nvPr>
        </p:nvGraphicFramePr>
        <p:xfrm>
          <a:off x="1524000" y="2343150"/>
          <a:ext cx="10496549" cy="2513330"/>
        </p:xfrm>
        <a:graphic>
          <a:graphicData uri="http://schemas.openxmlformats.org/drawingml/2006/table">
            <a:tbl>
              <a:tblPr>
                <a:tableStyleId>{5C22544A-7EE6-4342-B048-85BDC9FD1C3A}</a:tableStyleId>
              </a:tblPr>
              <a:tblGrid>
                <a:gridCol w="1171260"/>
                <a:gridCol w="1271542"/>
                <a:gridCol w="1271542"/>
                <a:gridCol w="1314381"/>
                <a:gridCol w="1402006"/>
                <a:gridCol w="1402006"/>
                <a:gridCol w="1331906"/>
                <a:gridCol w="1331906"/>
              </a:tblGrid>
              <a:tr h="1352550">
                <a:tc rowSpan="2">
                  <a:txBody>
                    <a:bodyPr/>
                    <a:lstStyle/>
                    <a:p>
                      <a:pPr marL="0" marR="0" algn="ctr">
                        <a:spcBef>
                          <a:spcPts val="0"/>
                        </a:spcBef>
                        <a:spcAft>
                          <a:spcPts val="0"/>
                        </a:spcAft>
                      </a:pPr>
                      <a:endParaRPr lang="en-US" sz="3200" dirty="0" smtClean="0">
                        <a:effectLst/>
                        <a:latin typeface="Cambria" panose="02040503050406030204" pitchFamily="18" charset="0"/>
                      </a:endParaRPr>
                    </a:p>
                    <a:p>
                      <a:pPr marL="0" marR="0" algn="ctr">
                        <a:spcBef>
                          <a:spcPts val="0"/>
                        </a:spcBef>
                        <a:spcAft>
                          <a:spcPts val="0"/>
                        </a:spcAft>
                      </a:pPr>
                      <a:r>
                        <a:rPr lang="en-US" sz="3200" dirty="0" smtClean="0">
                          <a:effectLst/>
                          <a:latin typeface="Cambria" panose="02040503050406030204" pitchFamily="18" charset="0"/>
                        </a:rPr>
                        <a:t>1st</a:t>
                      </a:r>
                      <a:endParaRPr lang="en-US" sz="3200" dirty="0">
                        <a:effectLst/>
                        <a:latin typeface="Cambria" panose="02040503050406030204" pitchFamily="18" charset="0"/>
                      </a:endParaRPr>
                    </a:p>
                    <a:p>
                      <a:pPr marL="0" marR="0" algn="ctr">
                        <a:spcBef>
                          <a:spcPts val="0"/>
                        </a:spcBef>
                        <a:spcAft>
                          <a:spcPts val="0"/>
                        </a:spcAft>
                      </a:pPr>
                      <a:r>
                        <a:rPr lang="en-US" sz="3200" dirty="0">
                          <a:effectLst/>
                          <a:latin typeface="Cambria" panose="02040503050406030204" pitchFamily="18" charset="0"/>
                        </a:rPr>
                        <a:t>Grade</a:t>
                      </a:r>
                      <a:endParaRPr lang="en-US" sz="3200" dirty="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3200" dirty="0" smtClean="0">
                        <a:effectLst/>
                        <a:latin typeface="Cambria" panose="02040503050406030204" pitchFamily="18" charset="0"/>
                      </a:endParaRPr>
                    </a:p>
                    <a:p>
                      <a:pPr marL="0" marR="0" algn="ctr">
                        <a:spcBef>
                          <a:spcPts val="0"/>
                        </a:spcBef>
                        <a:spcAft>
                          <a:spcPts val="0"/>
                        </a:spcAft>
                      </a:pPr>
                      <a:r>
                        <a:rPr lang="en-US" sz="3200" dirty="0" smtClean="0">
                          <a:effectLst/>
                          <a:latin typeface="Cambria" panose="02040503050406030204" pitchFamily="18" charset="0"/>
                        </a:rPr>
                        <a:t>20 </a:t>
                      </a:r>
                      <a:r>
                        <a:rPr lang="en-US" sz="3200" dirty="0">
                          <a:effectLst/>
                          <a:latin typeface="Cambria" panose="02040503050406030204" pitchFamily="18" charset="0"/>
                        </a:rPr>
                        <a:t>– 22</a:t>
                      </a:r>
                      <a:endParaRPr lang="en-US" sz="3200" dirty="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3200" dirty="0" smtClean="0">
                        <a:effectLst/>
                        <a:latin typeface="Cambria" panose="02040503050406030204" pitchFamily="18" charset="0"/>
                      </a:endParaRPr>
                    </a:p>
                    <a:p>
                      <a:pPr marL="0" marR="0" algn="ctr">
                        <a:spcBef>
                          <a:spcPts val="0"/>
                        </a:spcBef>
                        <a:spcAft>
                          <a:spcPts val="0"/>
                        </a:spcAft>
                      </a:pPr>
                      <a:r>
                        <a:rPr lang="en-US" sz="3200" dirty="0" smtClean="0">
                          <a:effectLst/>
                          <a:latin typeface="Cambria" panose="02040503050406030204" pitchFamily="18" charset="0"/>
                        </a:rPr>
                        <a:t>23 </a:t>
                      </a:r>
                      <a:r>
                        <a:rPr lang="en-US" sz="3200" dirty="0">
                          <a:effectLst/>
                          <a:latin typeface="Cambria" panose="02040503050406030204" pitchFamily="18" charset="0"/>
                        </a:rPr>
                        <a:t>– 25</a:t>
                      </a:r>
                      <a:endParaRPr lang="en-US" sz="3200" dirty="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3200" dirty="0" smtClean="0">
                        <a:effectLst/>
                        <a:highlight>
                          <a:srgbClr val="FFFF00"/>
                        </a:highlight>
                        <a:latin typeface="Cambria" panose="02040503050406030204" pitchFamily="18" charset="0"/>
                      </a:endParaRPr>
                    </a:p>
                    <a:p>
                      <a:pPr marL="0" marR="0" algn="ctr">
                        <a:spcBef>
                          <a:spcPts val="0"/>
                        </a:spcBef>
                        <a:spcAft>
                          <a:spcPts val="0"/>
                        </a:spcAft>
                      </a:pPr>
                      <a:r>
                        <a:rPr lang="en-US" sz="3200" dirty="0" smtClean="0">
                          <a:effectLst/>
                          <a:highlight>
                            <a:srgbClr val="FFFF00"/>
                          </a:highlight>
                          <a:latin typeface="Cambria" panose="02040503050406030204" pitchFamily="18" charset="0"/>
                        </a:rPr>
                        <a:t>26 </a:t>
                      </a:r>
                      <a:r>
                        <a:rPr lang="en-US" sz="3200" dirty="0">
                          <a:effectLst/>
                          <a:highlight>
                            <a:srgbClr val="FFFF00"/>
                          </a:highlight>
                          <a:latin typeface="Cambria" panose="02040503050406030204" pitchFamily="18" charset="0"/>
                        </a:rPr>
                        <a:t>– 28</a:t>
                      </a:r>
                      <a:endParaRPr lang="en-US" sz="3200" dirty="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3200" dirty="0" smtClean="0">
                        <a:effectLst/>
                        <a:latin typeface="Cambria" panose="02040503050406030204" pitchFamily="18" charset="0"/>
                      </a:endParaRPr>
                    </a:p>
                    <a:p>
                      <a:pPr marL="0" marR="0" algn="ctr">
                        <a:spcBef>
                          <a:spcPts val="0"/>
                        </a:spcBef>
                        <a:spcAft>
                          <a:spcPts val="0"/>
                        </a:spcAft>
                      </a:pPr>
                      <a:r>
                        <a:rPr lang="en-US" sz="3200" dirty="0" smtClean="0">
                          <a:effectLst/>
                          <a:latin typeface="Cambria" panose="02040503050406030204" pitchFamily="18" charset="0"/>
                        </a:rPr>
                        <a:t>29 </a:t>
                      </a:r>
                      <a:r>
                        <a:rPr lang="en-US" sz="3200" dirty="0">
                          <a:effectLst/>
                          <a:latin typeface="Cambria" panose="02040503050406030204" pitchFamily="18" charset="0"/>
                        </a:rPr>
                        <a:t>– 31</a:t>
                      </a:r>
                      <a:endParaRPr lang="en-US" sz="3200" dirty="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3200" dirty="0" smtClean="0">
                        <a:effectLst/>
                        <a:latin typeface="Cambria" panose="02040503050406030204" pitchFamily="18" charset="0"/>
                      </a:endParaRPr>
                    </a:p>
                    <a:p>
                      <a:pPr marL="0" marR="0" algn="ctr">
                        <a:spcBef>
                          <a:spcPts val="0"/>
                        </a:spcBef>
                        <a:spcAft>
                          <a:spcPts val="0"/>
                        </a:spcAft>
                      </a:pPr>
                      <a:r>
                        <a:rPr lang="en-US" sz="3200" dirty="0" smtClean="0">
                          <a:effectLst/>
                          <a:latin typeface="Cambria" panose="02040503050406030204" pitchFamily="18" charset="0"/>
                        </a:rPr>
                        <a:t>32 </a:t>
                      </a:r>
                      <a:r>
                        <a:rPr lang="en-US" sz="3200" dirty="0">
                          <a:effectLst/>
                          <a:latin typeface="Cambria" panose="02040503050406030204" pitchFamily="18" charset="0"/>
                        </a:rPr>
                        <a:t>– 34</a:t>
                      </a:r>
                      <a:endParaRPr lang="en-US" sz="3200" dirty="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3200" dirty="0" smtClean="0">
                        <a:effectLst/>
                        <a:latin typeface="Cambria" panose="02040503050406030204" pitchFamily="18" charset="0"/>
                      </a:endParaRPr>
                    </a:p>
                    <a:p>
                      <a:pPr marL="0" marR="0" algn="ctr">
                        <a:spcBef>
                          <a:spcPts val="0"/>
                        </a:spcBef>
                        <a:spcAft>
                          <a:spcPts val="0"/>
                        </a:spcAft>
                      </a:pPr>
                      <a:r>
                        <a:rPr lang="en-US" sz="3200" dirty="0" smtClean="0">
                          <a:effectLst/>
                          <a:latin typeface="Cambria" panose="02040503050406030204" pitchFamily="18" charset="0"/>
                        </a:rPr>
                        <a:t>35 </a:t>
                      </a:r>
                      <a:r>
                        <a:rPr lang="en-US" sz="3200" dirty="0">
                          <a:effectLst/>
                          <a:latin typeface="Cambria" panose="02040503050406030204" pitchFamily="18" charset="0"/>
                        </a:rPr>
                        <a:t>– 37</a:t>
                      </a:r>
                      <a:endParaRPr lang="en-US" sz="3200" dirty="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3200" dirty="0" smtClean="0">
                        <a:effectLst/>
                        <a:latin typeface="Cambria" panose="02040503050406030204" pitchFamily="18" charset="0"/>
                      </a:endParaRPr>
                    </a:p>
                    <a:p>
                      <a:pPr marL="0" marR="0" algn="ctr">
                        <a:spcBef>
                          <a:spcPts val="0"/>
                        </a:spcBef>
                        <a:spcAft>
                          <a:spcPts val="0"/>
                        </a:spcAft>
                      </a:pPr>
                      <a:r>
                        <a:rPr lang="en-US" sz="3200" dirty="0" smtClean="0">
                          <a:effectLst/>
                          <a:latin typeface="Cambria" panose="02040503050406030204" pitchFamily="18" charset="0"/>
                        </a:rPr>
                        <a:t>38 </a:t>
                      </a:r>
                      <a:r>
                        <a:rPr lang="en-US" sz="3200" dirty="0">
                          <a:effectLst/>
                          <a:latin typeface="Cambria" panose="02040503050406030204" pitchFamily="18" charset="0"/>
                        </a:rPr>
                        <a:t>- 40</a:t>
                      </a:r>
                      <a:endParaRPr lang="en-US" sz="3200" dirty="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r>
              <a:tr h="1050290">
                <a:tc vMerge="1">
                  <a:txBody>
                    <a:bodyPr/>
                    <a:lstStyle/>
                    <a:p>
                      <a:endParaRPr lang="en-US"/>
                    </a:p>
                  </a:txBody>
                  <a:tcPr/>
                </a:tc>
                <a:tc>
                  <a:txBody>
                    <a:bodyPr/>
                    <a:lstStyle/>
                    <a:p>
                      <a:pPr marL="0" marR="0" algn="ctr">
                        <a:spcBef>
                          <a:spcPts val="0"/>
                        </a:spcBef>
                        <a:spcAft>
                          <a:spcPts val="0"/>
                        </a:spcAft>
                      </a:pPr>
                      <a:r>
                        <a:rPr lang="en-US" sz="3200">
                          <a:effectLst/>
                          <a:latin typeface="Cambria" panose="02040503050406030204" pitchFamily="18" charset="0"/>
                        </a:rPr>
                        <a:t>D</a:t>
                      </a:r>
                      <a:endParaRPr lang="en-US" sz="320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latin typeface="Cambria" panose="02040503050406030204" pitchFamily="18" charset="0"/>
                        </a:rPr>
                        <a:t>E</a:t>
                      </a:r>
                      <a:endParaRPr lang="en-US" sz="320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highlight>
                            <a:srgbClr val="FFFF00"/>
                          </a:highlight>
                          <a:latin typeface="Cambria" panose="02040503050406030204" pitchFamily="18" charset="0"/>
                        </a:rPr>
                        <a:t>F</a:t>
                      </a:r>
                      <a:endParaRPr lang="en-US" sz="320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latin typeface="Cambria" panose="02040503050406030204" pitchFamily="18" charset="0"/>
                        </a:rPr>
                        <a:t>G</a:t>
                      </a:r>
                      <a:endParaRPr lang="en-US" sz="320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latin typeface="Cambria" panose="02040503050406030204" pitchFamily="18" charset="0"/>
                        </a:rPr>
                        <a:t>H</a:t>
                      </a:r>
                      <a:endParaRPr lang="en-US" sz="320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latin typeface="Cambria" panose="02040503050406030204" pitchFamily="18" charset="0"/>
                        </a:rPr>
                        <a:t>I</a:t>
                      </a:r>
                      <a:endParaRPr lang="en-US" sz="320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latin typeface="Cambria" panose="02040503050406030204" pitchFamily="18" charset="0"/>
                        </a:rPr>
                        <a:t>J</a:t>
                      </a:r>
                      <a:endParaRPr lang="en-US" sz="3200" dirty="0">
                        <a:effectLst/>
                        <a:latin typeface="Cambria" panose="02040503050406030204" pitchFamily="18" charset="0"/>
                        <a:ea typeface="Times" panose="02020603050405020304" pitchFamily="18" charset="0"/>
                        <a:cs typeface="Times New Roman" panose="02020603050405020304" pitchFamily="18" charset="0"/>
                      </a:endParaRPr>
                    </a:p>
                  </a:txBody>
                  <a:tcPr marL="68580" marR="68580" marT="0" marB="0"/>
                </a:tc>
              </a:tr>
            </a:tbl>
          </a:graphicData>
        </a:graphic>
      </p:graphicFrame>
      <p:sp>
        <p:nvSpPr>
          <p:cNvPr id="30" name="Rectangle 29"/>
          <p:cNvSpPr/>
          <p:nvPr/>
        </p:nvSpPr>
        <p:spPr>
          <a:xfrm>
            <a:off x="1943100" y="567035"/>
            <a:ext cx="8439150" cy="1508105"/>
          </a:xfrm>
          <a:prstGeom prst="rect">
            <a:avLst/>
          </a:prstGeom>
        </p:spPr>
        <p:txBody>
          <a:bodyPr wrap="square">
            <a:spAutoFit/>
          </a:bodyPr>
          <a:lstStyle/>
          <a:p>
            <a:pPr algn="ctr"/>
            <a:r>
              <a:rPr lang="en-US" sz="3600" b="1" dirty="0">
                <a:latin typeface="Cambria" panose="02040503050406030204" pitchFamily="18" charset="0"/>
                <a:ea typeface="Times" panose="02020603050405020304" pitchFamily="18" charset="0"/>
                <a:cs typeface="Times New Roman" panose="02020603050405020304" pitchFamily="18" charset="0"/>
              </a:rPr>
              <a:t>How to Determine Which Pack Level*</a:t>
            </a:r>
            <a:endParaRPr lang="en-US" sz="3600" dirty="0">
              <a:latin typeface="Cambria" panose="02040503050406030204" pitchFamily="18" charset="0"/>
              <a:ea typeface="Times" panose="02020603050405020304" pitchFamily="18" charset="0"/>
              <a:cs typeface="Times New Roman" panose="02020603050405020304" pitchFamily="18" charset="0"/>
            </a:endParaRPr>
          </a:p>
          <a:p>
            <a:pPr algn="ctr"/>
            <a:r>
              <a:rPr lang="en-US" sz="2800" dirty="0">
                <a:latin typeface="Cambria" panose="02040503050406030204" pitchFamily="18" charset="0"/>
                <a:ea typeface="Times" panose="02020603050405020304" pitchFamily="18" charset="0"/>
                <a:cs typeface="Times New Roman" panose="02020603050405020304" pitchFamily="18" charset="0"/>
              </a:rPr>
              <a:t>Use Student’s Fluency Passage Cold Read Score** </a:t>
            </a:r>
            <a:endParaRPr lang="en-US" sz="2800" dirty="0" smtClean="0">
              <a:latin typeface="Cambria" panose="02040503050406030204" pitchFamily="18" charset="0"/>
              <a:ea typeface="Times" panose="02020603050405020304" pitchFamily="18" charset="0"/>
              <a:cs typeface="Times New Roman" panose="02020603050405020304" pitchFamily="18" charset="0"/>
            </a:endParaRPr>
          </a:p>
          <a:p>
            <a:pPr algn="ctr"/>
            <a:r>
              <a:rPr lang="en-US" sz="2800" dirty="0" smtClean="0">
                <a:latin typeface="Cambria" panose="02040503050406030204" pitchFamily="18" charset="0"/>
                <a:ea typeface="Times" panose="02020603050405020304" pitchFamily="18" charset="0"/>
                <a:cs typeface="Times New Roman" panose="02020603050405020304" pitchFamily="18" charset="0"/>
              </a:rPr>
              <a:t>(</a:t>
            </a:r>
            <a:r>
              <a:rPr lang="en-US" sz="2800" dirty="0">
                <a:latin typeface="Cambria" panose="02040503050406030204" pitchFamily="18" charset="0"/>
                <a:ea typeface="Times" panose="02020603050405020304" pitchFamily="18" charset="0"/>
                <a:cs typeface="Times New Roman" panose="02020603050405020304" pitchFamily="18" charset="0"/>
              </a:rPr>
              <a:t>at the Student’s Reading Level)</a:t>
            </a:r>
            <a:endParaRPr lang="en-US" sz="2800" dirty="0">
              <a:effectLst/>
              <a:latin typeface="Cambria" panose="02040503050406030204" pitchFamily="18" charset="0"/>
              <a:ea typeface="Times"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889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4666" y="544407"/>
            <a:ext cx="10566400" cy="5105437"/>
          </a:xfrm>
          <a:prstGeom prst="rect">
            <a:avLst/>
          </a:prstGeom>
        </p:spPr>
        <p:txBody>
          <a:bodyPr wrap="square">
            <a:spAutoFit/>
          </a:bodyPr>
          <a:lstStyle/>
          <a:p>
            <a:pPr>
              <a:lnSpc>
                <a:spcPct val="107000"/>
              </a:lnSpc>
              <a:spcAft>
                <a:spcPts val="800"/>
              </a:spcAft>
            </a:pPr>
            <a:r>
              <a:rPr lang="en-US" sz="2800" b="1" dirty="0">
                <a:latin typeface="Cambria" panose="02040503050406030204" pitchFamily="18" charset="0"/>
                <a:ea typeface="Calibri" panose="020F0502020204030204" pitchFamily="34" charset="0"/>
              </a:rPr>
              <a:t>Progress Monitoring: </a:t>
            </a:r>
            <a:r>
              <a:rPr lang="en-US" sz="2400" dirty="0">
                <a:latin typeface="Cambria" panose="02040503050406030204" pitchFamily="18" charset="0"/>
                <a:ea typeface="Calibri" panose="020F0502020204030204" pitchFamily="34" charset="0"/>
              </a:rPr>
              <a:t>The Coordinator decided to begin at a level lower to build Jx’s confidence, so chose </a:t>
            </a:r>
            <a:r>
              <a:rPr lang="en-US" sz="2400" u="sng" dirty="0">
                <a:latin typeface="Cambria" panose="02040503050406030204" pitchFamily="18" charset="0"/>
                <a:ea typeface="Calibri" panose="020F0502020204030204" pitchFamily="34" charset="0"/>
              </a:rPr>
              <a:t>Fluency/Comprehension</a:t>
            </a:r>
            <a:r>
              <a:rPr lang="en-US" sz="2400" dirty="0">
                <a:latin typeface="Cambria" panose="02040503050406030204" pitchFamily="18" charset="0"/>
                <a:ea typeface="Calibri" panose="020F0502020204030204" pitchFamily="34" charset="0"/>
              </a:rPr>
              <a:t> Level F. The comments by the mentors indicated that Jx read very well, completed the graphic organizer with little help, and did well answering the Comprehension Quick Check. The Coordinator decided to move Jx up to Level G for his second book.</a:t>
            </a:r>
          </a:p>
          <a:p>
            <a:pPr>
              <a:lnSpc>
                <a:spcPct val="107000"/>
              </a:lnSpc>
              <a:spcAft>
                <a:spcPts val="800"/>
              </a:spcAft>
            </a:pPr>
            <a:r>
              <a:rPr lang="en-US" sz="2400" dirty="0">
                <a:latin typeface="Cambria" panose="02040503050406030204" pitchFamily="18" charset="0"/>
                <a:ea typeface="Calibri" panose="020F0502020204030204" pitchFamily="34" charset="0"/>
              </a:rPr>
              <a:t>To work on </a:t>
            </a:r>
            <a:r>
              <a:rPr lang="en-US" sz="2400" u="sng" dirty="0">
                <a:latin typeface="Cambria" panose="02040503050406030204" pitchFamily="18" charset="0"/>
                <a:ea typeface="Calibri" panose="020F0502020204030204" pitchFamily="34" charset="0"/>
              </a:rPr>
              <a:t>Phonics Review</a:t>
            </a:r>
            <a:r>
              <a:rPr lang="en-US" sz="2400" dirty="0">
                <a:latin typeface="Cambria" panose="02040503050406030204" pitchFamily="18" charset="0"/>
                <a:ea typeface="Calibri" panose="020F0502020204030204" pitchFamily="34" charset="0"/>
              </a:rPr>
              <a:t>, the Coordinator added Phonics Packs beginning with Lesson 29, Review: </a:t>
            </a:r>
            <a:r>
              <a:rPr lang="en-US" sz="2400" dirty="0" err="1">
                <a:latin typeface="Cambria" panose="02040503050406030204" pitchFamily="18" charset="0"/>
                <a:ea typeface="Calibri" panose="020F0502020204030204" pitchFamily="34" charset="0"/>
              </a:rPr>
              <a:t>VCe</a:t>
            </a:r>
            <a:r>
              <a:rPr lang="en-US" sz="2400" dirty="0">
                <a:latin typeface="Cambria" panose="02040503050406030204" pitchFamily="18" charset="0"/>
                <a:ea typeface="Calibri" panose="020F0502020204030204" pitchFamily="34" charset="0"/>
              </a:rPr>
              <a:t> long </a:t>
            </a:r>
            <a:r>
              <a:rPr lang="en-US" sz="2400" i="1" dirty="0">
                <a:latin typeface="Cambria" panose="02040503050406030204" pitchFamily="18" charset="0"/>
                <a:ea typeface="Calibri" panose="020F0502020204030204" pitchFamily="34" charset="0"/>
              </a:rPr>
              <a:t>o</a:t>
            </a:r>
            <a:r>
              <a:rPr lang="en-US" sz="2400" dirty="0">
                <a:latin typeface="Cambria" panose="02040503050406030204" pitchFamily="18" charset="0"/>
                <a:ea typeface="Calibri" panose="020F0502020204030204" pitchFamily="34" charset="0"/>
              </a:rPr>
              <a:t> and long </a:t>
            </a:r>
            <a:r>
              <a:rPr lang="en-US" sz="2400" i="1" dirty="0">
                <a:latin typeface="Cambria" panose="02040503050406030204" pitchFamily="18" charset="0"/>
                <a:ea typeface="Calibri" panose="020F0502020204030204" pitchFamily="34" charset="0"/>
              </a:rPr>
              <a:t>u</a:t>
            </a:r>
            <a:r>
              <a:rPr lang="en-US" sz="2400" dirty="0">
                <a:latin typeface="Cambria" panose="02040503050406030204" pitchFamily="18" charset="0"/>
                <a:ea typeface="Calibri" panose="020F0502020204030204" pitchFamily="34" charset="0"/>
              </a:rPr>
              <a:t>, Variant vowel /o/ (</a:t>
            </a:r>
            <a:r>
              <a:rPr lang="en-US" sz="2400" i="1" dirty="0">
                <a:latin typeface="Cambria" panose="02040503050406030204" pitchFamily="18" charset="0"/>
                <a:ea typeface="Calibri" panose="020F0502020204030204" pitchFamily="34" charset="0"/>
              </a:rPr>
              <a:t>ball, saw</a:t>
            </a:r>
            <a:r>
              <a:rPr lang="en-US" sz="2400" dirty="0">
                <a:latin typeface="Cambria" panose="02040503050406030204" pitchFamily="18" charset="0"/>
                <a:ea typeface="Calibri" panose="020F0502020204030204" pitchFamily="34" charset="0"/>
              </a:rPr>
              <a:t>), Variant vowel /</a:t>
            </a:r>
            <a:r>
              <a:rPr lang="en-US" sz="2400" dirty="0" err="1">
                <a:latin typeface="Cambria" panose="02040503050406030204" pitchFamily="18" charset="0"/>
                <a:ea typeface="Calibri" panose="020F0502020204030204" pitchFamily="34" charset="0"/>
              </a:rPr>
              <a:t>oo</a:t>
            </a:r>
            <a:r>
              <a:rPr lang="en-US" sz="2400" dirty="0">
                <a:latin typeface="Cambria" panose="02040503050406030204" pitchFamily="18" charset="0"/>
                <a:ea typeface="Calibri" panose="020F0502020204030204" pitchFamily="34" charset="0"/>
              </a:rPr>
              <a:t>/ (</a:t>
            </a:r>
            <a:r>
              <a:rPr lang="en-US" sz="2400" i="1" dirty="0">
                <a:latin typeface="Cambria" panose="02040503050406030204" pitchFamily="18" charset="0"/>
                <a:ea typeface="Calibri" panose="020F0502020204030204" pitchFamily="34" charset="0"/>
              </a:rPr>
              <a:t>moon, new, book</a:t>
            </a:r>
            <a:r>
              <a:rPr lang="en-US" sz="2400" dirty="0">
                <a:latin typeface="Cambria" panose="02040503050406030204" pitchFamily="18" charset="0"/>
                <a:ea typeface="Calibri" panose="020F0502020204030204" pitchFamily="34" charset="0"/>
              </a:rPr>
              <a:t>), Open vowels (me, no)</a:t>
            </a:r>
          </a:p>
          <a:p>
            <a:pPr>
              <a:lnSpc>
                <a:spcPct val="107000"/>
              </a:lnSpc>
              <a:spcAft>
                <a:spcPts val="800"/>
              </a:spcAft>
            </a:pPr>
            <a:r>
              <a:rPr lang="en-US" sz="2400" dirty="0">
                <a:latin typeface="Cambria" panose="02040503050406030204" pitchFamily="18" charset="0"/>
                <a:ea typeface="Calibri" panose="020F0502020204030204" pitchFamily="34" charset="0"/>
              </a:rPr>
              <a:t>To work on </a:t>
            </a:r>
            <a:r>
              <a:rPr lang="en-US" sz="2400" u="sng" dirty="0">
                <a:latin typeface="Cambria" panose="02040503050406030204" pitchFamily="18" charset="0"/>
                <a:ea typeface="Calibri" panose="020F0502020204030204" pitchFamily="34" charset="0"/>
              </a:rPr>
              <a:t>Vocabulary</a:t>
            </a:r>
            <a:r>
              <a:rPr lang="en-US" sz="2400" dirty="0">
                <a:latin typeface="Cambria" panose="02040503050406030204" pitchFamily="18" charset="0"/>
                <a:ea typeface="Calibri" panose="020F0502020204030204" pitchFamily="34" charset="0"/>
              </a:rPr>
              <a:t>, the Coordinator put “Added Vocabulary Cards” in Jx’s mentoring folder. The 220 Most Common Words Flash Cards consist of 9 sets and were obtained from: </a:t>
            </a:r>
            <a:r>
              <a:rPr lang="en-US" sz="2400" dirty="0">
                <a:solidFill>
                  <a:srgbClr val="0563C1"/>
                </a:solidFill>
                <a:latin typeface="Cambria" panose="02040503050406030204" pitchFamily="18" charset="0"/>
                <a:ea typeface="Calibri" panose="020F0502020204030204" pitchFamily="34" charset="0"/>
                <a:hlinkClick r:id="rId2"/>
              </a:rPr>
              <a:t>http://www.readinga-z.com/high-frequency-words/most-common-words-flashcards/?level</a:t>
            </a:r>
            <a:r>
              <a:rPr lang="en-US" sz="2400" dirty="0">
                <a:latin typeface="Cambria" panose="02040503050406030204" pitchFamily="18" charset="0"/>
                <a:ea typeface="Calibri" panose="020F0502020204030204" pitchFamily="34" charset="0"/>
              </a:rPr>
              <a:t>=</a:t>
            </a:r>
            <a:endParaRPr lang="en-US" sz="24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3203706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507067" y="-25132"/>
            <a:ext cx="8991600"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57500" algn="l"/>
              </a:tabLst>
              <a:defRPr>
                <a:solidFill>
                  <a:schemeClr val="tx1"/>
                </a:solidFill>
                <a:latin typeface="Arial" panose="020B0604020202020204" pitchFamily="34" charset="0"/>
              </a:defRPr>
            </a:lvl1pPr>
            <a:lvl2pPr eaLnBrk="0" fontAlgn="base" hangingPunct="0">
              <a:spcBef>
                <a:spcPct val="0"/>
              </a:spcBef>
              <a:spcAft>
                <a:spcPct val="0"/>
              </a:spcAft>
              <a:tabLst>
                <a:tab pos="2857500" algn="l"/>
              </a:tabLst>
              <a:defRPr>
                <a:solidFill>
                  <a:schemeClr val="tx1"/>
                </a:solidFill>
                <a:latin typeface="Arial" panose="020B0604020202020204" pitchFamily="34" charset="0"/>
              </a:defRPr>
            </a:lvl2pPr>
            <a:lvl3pPr eaLnBrk="0" fontAlgn="base" hangingPunct="0">
              <a:spcBef>
                <a:spcPct val="0"/>
              </a:spcBef>
              <a:spcAft>
                <a:spcPct val="0"/>
              </a:spcAft>
              <a:tabLst>
                <a:tab pos="2857500" algn="l"/>
              </a:tabLst>
              <a:defRPr>
                <a:solidFill>
                  <a:schemeClr val="tx1"/>
                </a:solidFill>
                <a:latin typeface="Arial" panose="020B0604020202020204" pitchFamily="34" charset="0"/>
              </a:defRPr>
            </a:lvl3pPr>
            <a:lvl4pPr eaLnBrk="0" fontAlgn="base" hangingPunct="0">
              <a:spcBef>
                <a:spcPct val="0"/>
              </a:spcBef>
              <a:spcAft>
                <a:spcPct val="0"/>
              </a:spcAft>
              <a:tabLst>
                <a:tab pos="2857500" algn="l"/>
              </a:tabLst>
              <a:defRPr>
                <a:solidFill>
                  <a:schemeClr val="tx1"/>
                </a:solidFill>
                <a:latin typeface="Arial" panose="020B0604020202020204" pitchFamily="34" charset="0"/>
              </a:defRPr>
            </a:lvl4pPr>
            <a:lvl5pPr eaLnBrk="0" fontAlgn="base" hangingPunct="0">
              <a:spcBef>
                <a:spcPct val="0"/>
              </a:spcBef>
              <a:spcAft>
                <a:spcPct val="0"/>
              </a:spcAft>
              <a:tabLst>
                <a:tab pos="2857500" algn="l"/>
              </a:tabLst>
              <a:defRPr>
                <a:solidFill>
                  <a:schemeClr val="tx1"/>
                </a:solidFill>
                <a:latin typeface="Arial" panose="020B0604020202020204" pitchFamily="34" charset="0"/>
              </a:defRPr>
            </a:lvl5pPr>
            <a:lvl6pPr eaLnBrk="0" fontAlgn="base" hangingPunct="0">
              <a:spcBef>
                <a:spcPct val="0"/>
              </a:spcBef>
              <a:spcAft>
                <a:spcPct val="0"/>
              </a:spcAft>
              <a:tabLst>
                <a:tab pos="2857500" algn="l"/>
              </a:tabLst>
              <a:defRPr>
                <a:solidFill>
                  <a:schemeClr val="tx1"/>
                </a:solidFill>
                <a:latin typeface="Arial" panose="020B0604020202020204" pitchFamily="34" charset="0"/>
              </a:defRPr>
            </a:lvl6pPr>
            <a:lvl7pPr eaLnBrk="0" fontAlgn="base" hangingPunct="0">
              <a:spcBef>
                <a:spcPct val="0"/>
              </a:spcBef>
              <a:spcAft>
                <a:spcPct val="0"/>
              </a:spcAft>
              <a:tabLst>
                <a:tab pos="2857500" algn="l"/>
              </a:tabLst>
              <a:defRPr>
                <a:solidFill>
                  <a:schemeClr val="tx1"/>
                </a:solidFill>
                <a:latin typeface="Arial" panose="020B0604020202020204" pitchFamily="34" charset="0"/>
              </a:defRPr>
            </a:lvl7pPr>
            <a:lvl8pPr eaLnBrk="0" fontAlgn="base" hangingPunct="0">
              <a:spcBef>
                <a:spcPct val="0"/>
              </a:spcBef>
              <a:spcAft>
                <a:spcPct val="0"/>
              </a:spcAft>
              <a:tabLst>
                <a:tab pos="2857500" algn="l"/>
              </a:tabLst>
              <a:defRPr>
                <a:solidFill>
                  <a:schemeClr val="tx1"/>
                </a:solidFill>
                <a:latin typeface="Arial" panose="020B0604020202020204" pitchFamily="34" charset="0"/>
              </a:defRPr>
            </a:lvl8pPr>
            <a:lvl9pPr eaLnBrk="0" fontAlgn="base" hangingPunct="0">
              <a:spcBef>
                <a:spcPct val="0"/>
              </a:spcBef>
              <a:spcAft>
                <a:spcPct val="0"/>
              </a:spcAft>
              <a:tabLst>
                <a:tab pos="2857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1"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Monitoring Student’s Reading Progress</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Student Name: </a:t>
            </a:r>
            <a:r>
              <a:rPr kumimoji="0" lang="en-US" altLang="en-US" sz="2000" b="0" i="0"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Jx</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a:t>
            </a:r>
            <a:r>
              <a:rPr kumimoji="0" lang="en-US" altLang="en-US" sz="2000" b="0" i="1" u="sng" strike="noStrike" cap="none" normalizeH="0" baseline="0" dirty="0" err="1" smtClean="0">
                <a:ln>
                  <a:noFill/>
                </a:ln>
                <a:solidFill>
                  <a:schemeClr val="tx1"/>
                </a:solidFill>
                <a:effectLst/>
                <a:latin typeface="Cambria" panose="02040503050406030204" pitchFamily="18" charset="0"/>
                <a:ea typeface="Times New Roman" panose="02020603050405020304" pitchFamily="18" charset="0"/>
              </a:rPr>
              <a:t>Axshun</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          _</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Date: </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__9.9.2014</a:t>
            </a:r>
            <a:r>
              <a:rPr kumimoji="0" lang="en-US" altLang="en-US" sz="2000" b="0" i="0"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_____</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Address: </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___111 Fifth Street________________</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City: ___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Rushmore______</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State: 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OH_</a:t>
            </a:r>
            <a:r>
              <a:rPr kumimoji="0" lang="en-US" altLang="en-US" sz="2000" b="0" i="1"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Zip: 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40000</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Parent Name: _</a:t>
            </a:r>
            <a:r>
              <a:rPr kumimoji="0" lang="en-US" altLang="en-US" sz="2000" b="0" i="1"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_____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Sue </a:t>
            </a:r>
            <a:r>
              <a:rPr kumimoji="0" lang="en-US" altLang="en-US" sz="2000" b="0" i="1" u="sng" strike="noStrike" cap="none" normalizeH="0" baseline="0" dirty="0" err="1" smtClean="0">
                <a:ln>
                  <a:noFill/>
                </a:ln>
                <a:solidFill>
                  <a:schemeClr val="tx1"/>
                </a:solidFill>
                <a:effectLst/>
                <a:latin typeface="Cambria" panose="02040503050406030204" pitchFamily="18" charset="0"/>
                <a:ea typeface="Times New Roman" panose="02020603050405020304" pitchFamily="18" charset="0"/>
              </a:rPr>
              <a:t>Axshun</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________________</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Phone: </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________400000_______</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Work: ____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700000__</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Grade: _</a:t>
            </a:r>
            <a:r>
              <a:rPr kumimoji="0" lang="en-US" altLang="en-US" sz="2000" b="0" i="1"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2</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 Home Room Teacher(s): __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Mrs. Jones__ IS: </a:t>
            </a:r>
            <a:r>
              <a:rPr kumimoji="0" lang="en-US" altLang="en-US" sz="2000" b="0" i="1" u="sng" strike="noStrike" cap="none" normalizeH="0" baseline="0" dirty="0" err="1" smtClean="0">
                <a:ln>
                  <a:noFill/>
                </a:ln>
                <a:solidFill>
                  <a:schemeClr val="tx1"/>
                </a:solidFill>
                <a:effectLst/>
                <a:latin typeface="Cambria" panose="02040503050406030204" pitchFamily="18" charset="0"/>
                <a:ea typeface="Times New Roman" panose="02020603050405020304" pitchFamily="18" charset="0"/>
              </a:rPr>
              <a:t>Ms</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Smith</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Birthday: </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__7.14.2007______</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Times and days available for Mentoring: Need 4 sessions of 30 minutes</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M _</a:t>
            </a:r>
            <a:r>
              <a:rPr kumimoji="0" lang="en-US" altLang="en-US" sz="2000" b="0" i="1"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10-10:45</a:t>
            </a:r>
            <a:r>
              <a:rPr kumimoji="0" lang="en-US" altLang="en-US" sz="2000" b="0" i="1"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T _</a:t>
            </a:r>
            <a:r>
              <a:rPr kumimoji="0" lang="en-US" altLang="en-US" sz="2000" b="0" i="1"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____</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W_</a:t>
            </a:r>
            <a:r>
              <a:rPr kumimoji="0" lang="en-US" altLang="en-US" sz="2000" b="0" i="1"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10-10:45</a:t>
            </a:r>
            <a:r>
              <a:rPr kumimoji="0" lang="en-US" altLang="en-US" sz="2000" b="0" i="1"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TH _</a:t>
            </a:r>
            <a:r>
              <a:rPr kumimoji="0" lang="en-US" altLang="en-US" sz="2000" b="0" i="1"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10-10:45</a:t>
            </a:r>
            <a:r>
              <a:rPr kumimoji="0" lang="en-US" altLang="en-US" sz="2000" b="0" i="1"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F _</a:t>
            </a:r>
            <a:r>
              <a:rPr kumimoji="0" lang="en-US" altLang="en-US" sz="2000" b="0" i="1"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10-10:45</a:t>
            </a:r>
            <a:r>
              <a:rPr kumimoji="0" lang="en-US" altLang="en-US" sz="2000" b="0" i="1"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endParaRPr kumimoji="0" lang="en-US" altLang="en-US" sz="2000" b="1" i="0"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1" i="0"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Student’s </a:t>
            </a:r>
            <a:r>
              <a:rPr kumimoji="0" lang="en-US" altLang="en-US" sz="2000" b="1" i="0"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areas of concern in reading:</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 Letter recognition and formation (alphabet) _____________________</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 Sound recognition (phonological awareness</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)_____________________</a:t>
            </a:r>
            <a:endParaRPr lang="en-US" altLang="en-US" sz="2000" dirty="0">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1" i="0"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a:t>
            </a:r>
            <a:r>
              <a:rPr kumimoji="0" lang="en-US" altLang="en-US" sz="2000" b="1"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X</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Phonics </a:t>
            </a:r>
            <a:r>
              <a:rPr kumimoji="0" lang="en-US" altLang="en-US" sz="2000" b="0" i="0"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_____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Skills need more review</a:t>
            </a:r>
            <a:r>
              <a:rPr kumimoji="0" lang="en-US" altLang="en-US" sz="2000" b="0" i="0"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_______________________________</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 High Frequency Words </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_____________________________________________</a:t>
            </a:r>
            <a:endParaRPr lang="en-US" altLang="en-US" sz="2000" dirty="0">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1" i="0"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a:t>
            </a:r>
            <a:r>
              <a:rPr kumimoji="0" lang="en-US" altLang="en-US" sz="2000" b="1"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X</a:t>
            </a:r>
            <a:r>
              <a:rPr kumimoji="0" lang="en-US" altLang="en-US" sz="2000" b="1"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Vocabulary 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needs to expand and learn definitions/ use in sentences</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1"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X</a:t>
            </a:r>
            <a:r>
              <a:rPr kumimoji="0" lang="en-US" altLang="en-US" sz="2000" b="1" i="0"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_</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Fluency __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reading is below grade level, so is fluency</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r>
              <a:rPr kumimoji="0" lang="en-US" altLang="en-US" sz="2000" b="1"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X</a:t>
            </a:r>
            <a:r>
              <a:rPr kumimoji="0" lang="en-US" altLang="en-US" sz="2000" b="0" i="0" u="none"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   Comprehension (leveled reading) ____</a:t>
            </a:r>
            <a:r>
              <a:rPr kumimoji="0" lang="en-US" altLang="en-US" sz="2000" b="0" i="1" u="sng" strike="noStrike" cap="none" normalizeH="0" baseline="0" dirty="0" smtClean="0">
                <a:ln>
                  <a:noFill/>
                </a:ln>
                <a:solidFill>
                  <a:schemeClr val="tx1"/>
                </a:solidFill>
                <a:effectLst/>
                <a:latin typeface="Cambria" panose="02040503050406030204" pitchFamily="18" charset="0"/>
                <a:ea typeface="Times New Roman" panose="02020603050405020304" pitchFamily="18" charset="0"/>
              </a:rPr>
              <a:t>below grade level</a:t>
            </a:r>
            <a:endParaRPr kumimoji="0" lang="en-US" altLang="en-US" sz="2000" b="0"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0" algn="l"/>
              </a:tabLst>
            </a:pPr>
            <a:endParaRPr kumimoji="0" lang="en-US" alt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576518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59884737"/>
              </p:ext>
            </p:extLst>
          </p:nvPr>
        </p:nvGraphicFramePr>
        <p:xfrm>
          <a:off x="2822046" y="0"/>
          <a:ext cx="8222471" cy="2671482"/>
        </p:xfrm>
        <a:graphic>
          <a:graphicData uri="http://schemas.openxmlformats.org/drawingml/2006/table">
            <a:tbl>
              <a:tblPr firstRow="1" firstCol="1" lastRow="1" lastCol="1" bandRow="1" bandCol="1">
                <a:tableStyleId>{5C22544A-7EE6-4342-B048-85BDC9FD1C3A}</a:tableStyleId>
              </a:tblPr>
              <a:tblGrid>
                <a:gridCol w="4060722"/>
                <a:gridCol w="4161749"/>
              </a:tblGrid>
              <a:tr h="1095993">
                <a:tc>
                  <a:txBody>
                    <a:bodyPr/>
                    <a:lstStyle/>
                    <a:p>
                      <a:pPr marL="0" marR="0" algn="ctr">
                        <a:spcBef>
                          <a:spcPts val="0"/>
                        </a:spcBef>
                        <a:spcAft>
                          <a:spcPts val="0"/>
                        </a:spcAft>
                      </a:pPr>
                      <a:r>
                        <a:rPr lang="en-US" sz="1600" dirty="0">
                          <a:effectLst/>
                        </a:rPr>
                        <a:t>Timed Oral Reading Fluency Levels</a:t>
                      </a:r>
                    </a:p>
                    <a:p>
                      <a:pPr marL="0" marR="0" algn="ctr">
                        <a:spcBef>
                          <a:spcPts val="0"/>
                        </a:spcBef>
                        <a:spcAft>
                          <a:spcPts val="0"/>
                        </a:spcAft>
                      </a:pPr>
                      <a:r>
                        <a:rPr lang="en-US" sz="1600" dirty="0">
                          <a:effectLst/>
                        </a:rPr>
                        <a:t>(correct words per minute)       </a:t>
                      </a:r>
                    </a:p>
                    <a:p>
                      <a:pPr marL="0" marR="0">
                        <a:spcBef>
                          <a:spcPts val="0"/>
                        </a:spcBef>
                        <a:spcAft>
                          <a:spcPts val="0"/>
                        </a:spcAft>
                      </a:pPr>
                      <a:r>
                        <a:rPr lang="en-US" sz="1600" u="sng" dirty="0">
                          <a:effectLst/>
                        </a:rPr>
                        <a:t>DIBELS</a:t>
                      </a:r>
                      <a:r>
                        <a:rPr lang="en-US" sz="1600" dirty="0">
                          <a:effectLst/>
                        </a:rPr>
                        <a:t>      Same Reading Level </a:t>
                      </a:r>
                      <a:r>
                        <a:rPr lang="en-US" sz="1600" u="sng" dirty="0">
                          <a:effectLst/>
                        </a:rPr>
                        <a:t>__1.5___</a:t>
                      </a:r>
                      <a:endParaRPr lang="en-US" sz="1600" dirty="0">
                        <a:effectLst/>
                      </a:endParaRPr>
                    </a:p>
                    <a:p>
                      <a:pPr marL="0" marR="0" algn="ctr">
                        <a:spcBef>
                          <a:spcPts val="0"/>
                        </a:spcBef>
                        <a:spcAft>
                          <a:spcPts val="0"/>
                        </a:spcAft>
                      </a:pPr>
                      <a:r>
                        <a:rPr lang="en-US" sz="1600" dirty="0">
                          <a:effectLst/>
                        </a:rPr>
                        <a:t> </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 </a:t>
                      </a:r>
                    </a:p>
                    <a:p>
                      <a:pPr marL="0" marR="0" algn="ctr">
                        <a:spcBef>
                          <a:spcPts val="0"/>
                        </a:spcBef>
                        <a:spcAft>
                          <a:spcPts val="0"/>
                        </a:spcAft>
                      </a:pPr>
                      <a:r>
                        <a:rPr lang="en-US" sz="1600" dirty="0">
                          <a:effectLst/>
                        </a:rPr>
                        <a:t>How many Mentoring Sessions?</a:t>
                      </a:r>
                      <a:endParaRPr lang="en-US" sz="1600" dirty="0">
                        <a:effectLst/>
                        <a:latin typeface="Times New Roman" panose="02020603050405020304" pitchFamily="18" charset="0"/>
                        <a:ea typeface="Times New Roman" panose="02020603050405020304" pitchFamily="18" charset="0"/>
                      </a:endParaRPr>
                    </a:p>
                  </a:txBody>
                  <a:tcPr marL="68580" marR="68580" marT="0" marB="0"/>
                </a:tc>
              </a:tr>
              <a:tr h="1575489">
                <a:tc>
                  <a:txBody>
                    <a:bodyPr/>
                    <a:lstStyle/>
                    <a:p>
                      <a:pPr marL="0" marR="0">
                        <a:lnSpc>
                          <a:spcPct val="115000"/>
                        </a:lnSpc>
                        <a:spcBef>
                          <a:spcPts val="0"/>
                        </a:spcBef>
                        <a:spcAft>
                          <a:spcPts val="0"/>
                        </a:spcAft>
                      </a:pPr>
                      <a:r>
                        <a:rPr lang="en-US" sz="1600" dirty="0">
                          <a:effectLst/>
                        </a:rPr>
                        <a:t>Date</a:t>
                      </a:r>
                      <a:r>
                        <a:rPr lang="en-US" sz="1600" u="sng" dirty="0">
                          <a:effectLst/>
                        </a:rPr>
                        <a:t>:__9.8.14_</a:t>
                      </a:r>
                      <a:r>
                        <a:rPr lang="en-US" sz="1600" dirty="0">
                          <a:effectLst/>
                        </a:rPr>
                        <a:t>     Pre:      </a:t>
                      </a:r>
                      <a:r>
                        <a:rPr lang="en-US" sz="1600" u="sng" dirty="0">
                          <a:effectLst/>
                        </a:rPr>
                        <a:t>_29</a:t>
                      </a:r>
                      <a:r>
                        <a:rPr lang="en-US" sz="1600" dirty="0">
                          <a:effectLst/>
                        </a:rPr>
                        <a:t>_    Errors: _____</a:t>
                      </a:r>
                    </a:p>
                    <a:p>
                      <a:pPr marL="0" marR="0">
                        <a:lnSpc>
                          <a:spcPct val="115000"/>
                        </a:lnSpc>
                        <a:spcBef>
                          <a:spcPts val="0"/>
                        </a:spcBef>
                        <a:spcAft>
                          <a:spcPts val="0"/>
                        </a:spcAft>
                      </a:pPr>
                      <a:r>
                        <a:rPr lang="en-US" sz="1600" dirty="0">
                          <a:effectLst/>
                        </a:rPr>
                        <a:t>Date:__________    Mid:      ____    Errors: _____</a:t>
                      </a:r>
                    </a:p>
                    <a:p>
                      <a:pPr marL="0" marR="0">
                        <a:lnSpc>
                          <a:spcPct val="115000"/>
                        </a:lnSpc>
                        <a:spcBef>
                          <a:spcPts val="0"/>
                        </a:spcBef>
                        <a:spcAft>
                          <a:spcPts val="0"/>
                        </a:spcAft>
                      </a:pPr>
                      <a:r>
                        <a:rPr lang="en-US" sz="1600" dirty="0">
                          <a:effectLst/>
                        </a:rPr>
                        <a:t>Date:__________    Post:     ____    Errors: _____</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 Mid-year   ________</a:t>
                      </a:r>
                    </a:p>
                    <a:p>
                      <a:pPr marL="0" marR="0">
                        <a:spcBef>
                          <a:spcPts val="0"/>
                        </a:spcBef>
                        <a:spcAft>
                          <a:spcPts val="0"/>
                        </a:spcAft>
                      </a:pPr>
                      <a:r>
                        <a:rPr lang="en-US" sz="1600" dirty="0">
                          <a:effectLst/>
                        </a:rPr>
                        <a:t> </a:t>
                      </a:r>
                    </a:p>
                    <a:p>
                      <a:pPr marL="0" marR="0">
                        <a:spcBef>
                          <a:spcPts val="0"/>
                        </a:spcBef>
                        <a:spcAft>
                          <a:spcPts val="0"/>
                        </a:spcAft>
                      </a:pPr>
                      <a:r>
                        <a:rPr lang="en-US" sz="1600" dirty="0">
                          <a:effectLst/>
                        </a:rPr>
                        <a:t> End of school year  _____</a:t>
                      </a:r>
                    </a:p>
                    <a:p>
                      <a:pPr marL="0" marR="0">
                        <a:spcBef>
                          <a:spcPts val="0"/>
                        </a:spcBef>
                        <a:spcAft>
                          <a:spcPts val="0"/>
                        </a:spcAft>
                      </a:pPr>
                      <a:r>
                        <a:rPr lang="en-US" sz="1600" dirty="0">
                          <a:effectLst/>
                        </a:rPr>
                        <a:t> </a:t>
                      </a:r>
                      <a:endParaRPr lang="en-US" sz="16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557450315"/>
              </p:ext>
            </p:extLst>
          </p:nvPr>
        </p:nvGraphicFramePr>
        <p:xfrm>
          <a:off x="2838979" y="2650067"/>
          <a:ext cx="8133821" cy="4059936"/>
        </p:xfrm>
        <a:graphic>
          <a:graphicData uri="http://schemas.openxmlformats.org/drawingml/2006/table">
            <a:tbl>
              <a:tblPr firstRow="1" firstCol="1" lastRow="1" lastCol="1" bandRow="1" bandCol="1">
                <a:tableStyleId>{5C22544A-7EE6-4342-B048-85BDC9FD1C3A}</a:tableStyleId>
              </a:tblPr>
              <a:tblGrid>
                <a:gridCol w="3957257"/>
                <a:gridCol w="4176564"/>
              </a:tblGrid>
              <a:tr h="667451">
                <a:tc>
                  <a:txBody>
                    <a:bodyPr/>
                    <a:lstStyle/>
                    <a:p>
                      <a:pPr marL="0" marR="0" algn="ctr">
                        <a:spcBef>
                          <a:spcPts val="0"/>
                        </a:spcBef>
                        <a:spcAft>
                          <a:spcPts val="0"/>
                        </a:spcAft>
                      </a:pPr>
                      <a:r>
                        <a:rPr lang="en-US" sz="1600" dirty="0">
                          <a:effectLst/>
                        </a:rPr>
                        <a:t>Student’s Readinga-z</a:t>
                      </a:r>
                    </a:p>
                    <a:p>
                      <a:pPr marL="0" marR="0" algn="ctr">
                        <a:spcBef>
                          <a:spcPts val="0"/>
                        </a:spcBef>
                        <a:spcAft>
                          <a:spcPts val="0"/>
                        </a:spcAft>
                      </a:pPr>
                      <a:r>
                        <a:rPr lang="en-US" sz="1600" dirty="0">
                          <a:effectLst/>
                        </a:rPr>
                        <a:t>Category &amp; Pack Level</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Readinga-z Fluency Levels</a:t>
                      </a:r>
                    </a:p>
                    <a:p>
                      <a:pPr marL="0" marR="0" algn="ctr">
                        <a:spcBef>
                          <a:spcPts val="0"/>
                        </a:spcBef>
                        <a:spcAft>
                          <a:spcPts val="0"/>
                        </a:spcAft>
                      </a:pPr>
                      <a:r>
                        <a:rPr lang="en-US" sz="1600" dirty="0">
                          <a:effectLst/>
                        </a:rPr>
                        <a:t>Correct words per minute (cold read) </a:t>
                      </a:r>
                    </a:p>
                    <a:p>
                      <a:pPr marL="0" marR="0" algn="ctr">
                        <a:spcBef>
                          <a:spcPts val="0"/>
                        </a:spcBef>
                        <a:spcAft>
                          <a:spcPts val="0"/>
                        </a:spcAft>
                      </a:pPr>
                      <a:r>
                        <a:rPr lang="en-US" sz="1600" dirty="0">
                          <a:effectLst/>
                        </a:rPr>
                        <a:t>on the student’s graphs</a:t>
                      </a:r>
                      <a:endParaRPr lang="en-US" sz="1600" dirty="0">
                        <a:effectLst/>
                        <a:latin typeface="Times New Roman" panose="02020603050405020304" pitchFamily="18" charset="0"/>
                        <a:ea typeface="Times New Roman" panose="02020603050405020304" pitchFamily="18" charset="0"/>
                      </a:endParaRPr>
                    </a:p>
                  </a:txBody>
                  <a:tcPr marL="68580" marR="68580" marT="0" marB="0"/>
                </a:tc>
              </a:tr>
              <a:tr h="3226717">
                <a:tc>
                  <a:txBody>
                    <a:bodyPr/>
                    <a:lstStyle/>
                    <a:p>
                      <a:pPr marL="0" marR="0">
                        <a:lnSpc>
                          <a:spcPct val="115000"/>
                        </a:lnSpc>
                        <a:spcBef>
                          <a:spcPts val="0"/>
                        </a:spcBef>
                        <a:spcAft>
                          <a:spcPts val="0"/>
                        </a:spcAft>
                      </a:pPr>
                      <a:r>
                        <a:rPr lang="en-US" sz="1600" dirty="0">
                          <a:effectLst/>
                        </a:rPr>
                        <a:t> </a:t>
                      </a:r>
                    </a:p>
                    <a:p>
                      <a:pPr marL="0" marR="0">
                        <a:lnSpc>
                          <a:spcPct val="115000"/>
                        </a:lnSpc>
                        <a:spcBef>
                          <a:spcPts val="0"/>
                        </a:spcBef>
                        <a:spcAft>
                          <a:spcPts val="0"/>
                        </a:spcAft>
                      </a:pPr>
                      <a:r>
                        <a:rPr lang="en-US" sz="1600" dirty="0">
                          <a:effectLst/>
                        </a:rPr>
                        <a:t>______</a:t>
                      </a:r>
                      <a:r>
                        <a:rPr lang="en-US" sz="1600" u="sng" dirty="0">
                          <a:effectLst/>
                        </a:rPr>
                        <a:t>F/G_________________</a:t>
                      </a:r>
                      <a:r>
                        <a:rPr lang="en-US" sz="1600" dirty="0">
                          <a:effectLst/>
                        </a:rPr>
                        <a:t> Initial Instructional Level </a:t>
                      </a:r>
                    </a:p>
                    <a:p>
                      <a:pPr marL="0" marR="0">
                        <a:lnSpc>
                          <a:spcPct val="115000"/>
                        </a:lnSpc>
                        <a:spcBef>
                          <a:spcPts val="0"/>
                        </a:spcBef>
                        <a:spcAft>
                          <a:spcPts val="0"/>
                        </a:spcAft>
                      </a:pPr>
                      <a:r>
                        <a:rPr lang="en-US" sz="1600" dirty="0">
                          <a:effectLst/>
                        </a:rPr>
                        <a:t>____________________________ End of 1</a:t>
                      </a:r>
                      <a:r>
                        <a:rPr lang="en-US" sz="1600" baseline="30000" dirty="0">
                          <a:effectLst/>
                        </a:rPr>
                        <a:t>st</a:t>
                      </a:r>
                      <a:r>
                        <a:rPr lang="en-US" sz="1600" dirty="0">
                          <a:effectLst/>
                        </a:rPr>
                        <a:t> quarter</a:t>
                      </a:r>
                    </a:p>
                    <a:p>
                      <a:pPr marL="0" marR="0">
                        <a:lnSpc>
                          <a:spcPct val="115000"/>
                        </a:lnSpc>
                        <a:spcBef>
                          <a:spcPts val="0"/>
                        </a:spcBef>
                        <a:spcAft>
                          <a:spcPts val="0"/>
                        </a:spcAft>
                      </a:pPr>
                      <a:r>
                        <a:rPr lang="en-US" sz="1600" dirty="0">
                          <a:effectLst/>
                        </a:rPr>
                        <a:t>____________________________ End of 2</a:t>
                      </a:r>
                      <a:r>
                        <a:rPr lang="en-US" sz="1600" baseline="30000" dirty="0">
                          <a:effectLst/>
                        </a:rPr>
                        <a:t>nd</a:t>
                      </a:r>
                      <a:r>
                        <a:rPr lang="en-US" sz="1600" dirty="0">
                          <a:effectLst/>
                        </a:rPr>
                        <a:t> quarter</a:t>
                      </a:r>
                    </a:p>
                    <a:p>
                      <a:pPr marL="0" marR="0">
                        <a:lnSpc>
                          <a:spcPct val="115000"/>
                        </a:lnSpc>
                        <a:spcBef>
                          <a:spcPts val="0"/>
                        </a:spcBef>
                        <a:spcAft>
                          <a:spcPts val="0"/>
                        </a:spcAft>
                      </a:pPr>
                      <a:r>
                        <a:rPr lang="en-US" sz="1600" dirty="0">
                          <a:effectLst/>
                        </a:rPr>
                        <a:t>____________________________ End of 3</a:t>
                      </a:r>
                      <a:r>
                        <a:rPr lang="en-US" sz="1600" baseline="30000" dirty="0">
                          <a:effectLst/>
                        </a:rPr>
                        <a:t>rd</a:t>
                      </a:r>
                      <a:r>
                        <a:rPr lang="en-US" sz="1600" dirty="0">
                          <a:effectLst/>
                        </a:rPr>
                        <a:t> quarter </a:t>
                      </a:r>
                    </a:p>
                    <a:p>
                      <a:pPr marL="0" marR="0">
                        <a:lnSpc>
                          <a:spcPct val="115000"/>
                        </a:lnSpc>
                        <a:spcBef>
                          <a:spcPts val="0"/>
                        </a:spcBef>
                        <a:spcAft>
                          <a:spcPts val="0"/>
                        </a:spcAft>
                      </a:pPr>
                      <a:r>
                        <a:rPr lang="en-US" sz="1600" dirty="0">
                          <a:effectLst/>
                        </a:rPr>
                        <a:t>____________________________ End of 4</a:t>
                      </a:r>
                      <a:r>
                        <a:rPr lang="en-US" sz="1600" baseline="30000" dirty="0">
                          <a:effectLst/>
                        </a:rPr>
                        <a:t>th</a:t>
                      </a:r>
                      <a:r>
                        <a:rPr lang="en-US" sz="1600" dirty="0">
                          <a:effectLst/>
                        </a:rPr>
                        <a:t> quarter   </a:t>
                      </a:r>
                    </a:p>
                    <a:p>
                      <a:pPr marL="0" marR="0">
                        <a:spcBef>
                          <a:spcPts val="0"/>
                        </a:spcBef>
                        <a:spcAft>
                          <a:spcPts val="0"/>
                        </a:spcAft>
                      </a:pPr>
                      <a:r>
                        <a:rPr lang="en-US" sz="1600" dirty="0">
                          <a:effectLst/>
                        </a:rPr>
                        <a:t>                                                                                          </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   </a:t>
                      </a:r>
                    </a:p>
                    <a:p>
                      <a:pPr marL="0" marR="0">
                        <a:lnSpc>
                          <a:spcPct val="115000"/>
                        </a:lnSpc>
                        <a:spcBef>
                          <a:spcPts val="0"/>
                        </a:spcBef>
                        <a:spcAft>
                          <a:spcPts val="0"/>
                        </a:spcAft>
                      </a:pPr>
                      <a:r>
                        <a:rPr lang="en-US" sz="1600" dirty="0">
                          <a:effectLst/>
                        </a:rPr>
                        <a:t>   __</a:t>
                      </a:r>
                      <a:r>
                        <a:rPr lang="en-US" sz="1600" u="sng" dirty="0">
                          <a:effectLst/>
                        </a:rPr>
                        <a:t>28___</a:t>
                      </a:r>
                      <a:r>
                        <a:rPr lang="en-US" sz="1600" dirty="0">
                          <a:effectLst/>
                        </a:rPr>
                        <a:t> Initial Level ____</a:t>
                      </a:r>
                      <a:r>
                        <a:rPr lang="en-US" sz="1600" u="sng" dirty="0">
                          <a:effectLst/>
                        </a:rPr>
                        <a:t>F/G_____</a:t>
                      </a:r>
                      <a:endParaRPr lang="en-US" sz="1600" dirty="0">
                        <a:effectLst/>
                      </a:endParaRPr>
                    </a:p>
                    <a:p>
                      <a:pPr marL="0" marR="0">
                        <a:lnSpc>
                          <a:spcPct val="115000"/>
                        </a:lnSpc>
                        <a:spcBef>
                          <a:spcPts val="0"/>
                        </a:spcBef>
                        <a:spcAft>
                          <a:spcPts val="0"/>
                        </a:spcAft>
                      </a:pPr>
                      <a:r>
                        <a:rPr lang="en-US" sz="1600" dirty="0">
                          <a:effectLst/>
                        </a:rPr>
                        <a:t>   _______ End of 1</a:t>
                      </a:r>
                      <a:r>
                        <a:rPr lang="en-US" sz="1600" baseline="30000" dirty="0">
                          <a:effectLst/>
                        </a:rPr>
                        <a:t>st</a:t>
                      </a:r>
                      <a:r>
                        <a:rPr lang="en-US" sz="1600" dirty="0">
                          <a:effectLst/>
                        </a:rPr>
                        <a:t> quarter   Level __________</a:t>
                      </a:r>
                    </a:p>
                    <a:p>
                      <a:pPr marL="0" marR="0">
                        <a:lnSpc>
                          <a:spcPct val="115000"/>
                        </a:lnSpc>
                        <a:spcBef>
                          <a:spcPts val="0"/>
                        </a:spcBef>
                        <a:spcAft>
                          <a:spcPts val="0"/>
                        </a:spcAft>
                      </a:pPr>
                      <a:r>
                        <a:rPr lang="en-US" sz="1600" dirty="0">
                          <a:effectLst/>
                        </a:rPr>
                        <a:t>   _______ End of 2</a:t>
                      </a:r>
                      <a:r>
                        <a:rPr lang="en-US" sz="1600" baseline="30000" dirty="0">
                          <a:effectLst/>
                        </a:rPr>
                        <a:t>nd</a:t>
                      </a:r>
                      <a:r>
                        <a:rPr lang="en-US" sz="1600" dirty="0">
                          <a:effectLst/>
                        </a:rPr>
                        <a:t> quarter  Level __________</a:t>
                      </a:r>
                    </a:p>
                    <a:p>
                      <a:pPr marL="0" marR="0">
                        <a:lnSpc>
                          <a:spcPct val="115000"/>
                        </a:lnSpc>
                        <a:spcBef>
                          <a:spcPts val="0"/>
                        </a:spcBef>
                        <a:spcAft>
                          <a:spcPts val="0"/>
                        </a:spcAft>
                      </a:pPr>
                      <a:r>
                        <a:rPr lang="en-US" sz="1600" dirty="0">
                          <a:effectLst/>
                        </a:rPr>
                        <a:t>   _______ End of 3</a:t>
                      </a:r>
                      <a:r>
                        <a:rPr lang="en-US" sz="1600" baseline="30000" dirty="0">
                          <a:effectLst/>
                        </a:rPr>
                        <a:t>rd</a:t>
                      </a:r>
                      <a:r>
                        <a:rPr lang="en-US" sz="1600" dirty="0">
                          <a:effectLst/>
                        </a:rPr>
                        <a:t> quarter  Level __________</a:t>
                      </a:r>
                    </a:p>
                    <a:p>
                      <a:pPr marL="0" marR="0">
                        <a:lnSpc>
                          <a:spcPct val="115000"/>
                        </a:lnSpc>
                        <a:spcBef>
                          <a:spcPts val="0"/>
                        </a:spcBef>
                        <a:spcAft>
                          <a:spcPts val="0"/>
                        </a:spcAft>
                      </a:pPr>
                      <a:r>
                        <a:rPr lang="en-US" sz="1600" dirty="0">
                          <a:effectLst/>
                        </a:rPr>
                        <a:t>   _______ End of 4</a:t>
                      </a:r>
                      <a:r>
                        <a:rPr lang="en-US" sz="1600" baseline="30000" dirty="0">
                          <a:effectLst/>
                        </a:rPr>
                        <a:t>th</a:t>
                      </a:r>
                      <a:r>
                        <a:rPr lang="en-US" sz="1600" dirty="0">
                          <a:effectLst/>
                        </a:rPr>
                        <a:t> quarter  Level __________</a:t>
                      </a:r>
                    </a:p>
                    <a:p>
                      <a:pPr marL="0" marR="0">
                        <a:lnSpc>
                          <a:spcPct val="115000"/>
                        </a:lnSpc>
                        <a:spcBef>
                          <a:spcPts val="0"/>
                        </a:spcBef>
                        <a:spcAft>
                          <a:spcPts val="0"/>
                        </a:spcAft>
                      </a:pPr>
                      <a:r>
                        <a:rPr lang="en-US" sz="1600" dirty="0">
                          <a:effectLst/>
                        </a:rPr>
                        <a:t>   _______ Same Level as Initial Level for M4RA </a:t>
                      </a:r>
                    </a:p>
                    <a:p>
                      <a:pPr marL="0" marR="0">
                        <a:lnSpc>
                          <a:spcPct val="115000"/>
                        </a:lnSpc>
                        <a:spcBef>
                          <a:spcPts val="0"/>
                        </a:spcBef>
                        <a:spcAft>
                          <a:spcPts val="0"/>
                        </a:spcAft>
                      </a:pPr>
                      <a:r>
                        <a:rPr lang="en-US" sz="1600" dirty="0">
                          <a:effectLst/>
                        </a:rPr>
                        <a:t>                Data at end of year.</a:t>
                      </a:r>
                    </a:p>
                    <a:p>
                      <a:pPr marL="0" marR="0">
                        <a:spcBef>
                          <a:spcPts val="0"/>
                        </a:spcBef>
                        <a:spcAft>
                          <a:spcPts val="0"/>
                        </a:spcAft>
                      </a:pPr>
                      <a:r>
                        <a:rPr lang="en-US" sz="1600" dirty="0">
                          <a:effectLst/>
                        </a:rPr>
                        <a:t> </a:t>
                      </a:r>
                      <a:endParaRPr lang="en-US" sz="16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16922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6577" y="0"/>
            <a:ext cx="8917145" cy="6858000"/>
          </a:xfrm>
          <a:prstGeom prst="rect">
            <a:avLst/>
          </a:prstGeom>
        </p:spPr>
      </p:pic>
    </p:spTree>
    <p:extLst>
      <p:ext uri="{BB962C8B-B14F-4D97-AF65-F5344CB8AC3E}">
        <p14:creationId xmlns:p14="http://schemas.microsoft.com/office/powerpoint/2010/main" val="426890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8250" y="1357005"/>
            <a:ext cx="10458450" cy="4109908"/>
          </a:xfrm>
          <a:prstGeom prst="rect">
            <a:avLst/>
          </a:prstGeom>
        </p:spPr>
        <p:txBody>
          <a:bodyPr wrap="square">
            <a:spAutoFit/>
          </a:bodyPr>
          <a:lstStyle/>
          <a:p>
            <a:pPr>
              <a:lnSpc>
                <a:spcPct val="107000"/>
              </a:lnSpc>
            </a:pPr>
            <a:r>
              <a:rPr lang="en-US" sz="2800" b="1" dirty="0">
                <a:latin typeface="Cambria" panose="02040503050406030204" pitchFamily="18" charset="0"/>
                <a:ea typeface="Calibri" panose="020F0502020204030204" pitchFamily="34" charset="0"/>
              </a:rPr>
              <a:t>Goals when planning the mentoring sessions: </a:t>
            </a:r>
            <a:endParaRPr lang="en-US" sz="2800" dirty="0">
              <a:latin typeface="Cambria" panose="02040503050406030204" pitchFamily="18"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latin typeface="Cambria" panose="02040503050406030204" pitchFamily="18" charset="0"/>
                <a:ea typeface="Calibri" panose="020F0502020204030204" pitchFamily="34" charset="0"/>
              </a:rPr>
              <a:t>Complete the Fluency Cold, Warm and Hot timed reads beginning at Level F. May begin at Level B with fluency passages located at www.m4ra.org.</a:t>
            </a:r>
          </a:p>
          <a:p>
            <a:pPr marL="342900" marR="0" lvl="0" indent="-342900">
              <a:lnSpc>
                <a:spcPct val="107000"/>
              </a:lnSpc>
              <a:spcBef>
                <a:spcPts val="0"/>
              </a:spcBef>
              <a:spcAft>
                <a:spcPts val="0"/>
              </a:spcAft>
              <a:buFont typeface="Symbol" panose="05050102010706020507" pitchFamily="18" charset="2"/>
              <a:buChar char=""/>
            </a:pPr>
            <a:r>
              <a:rPr lang="en-US" sz="2400" dirty="0">
                <a:latin typeface="Cambria" panose="02040503050406030204" pitchFamily="18" charset="0"/>
                <a:ea typeface="Calibri" panose="020F0502020204030204" pitchFamily="34" charset="0"/>
              </a:rPr>
              <a:t>Student has stickers on every page of book or corresponding chart to show he/she knows every word in the book.</a:t>
            </a:r>
          </a:p>
          <a:p>
            <a:pPr marL="342900" marR="0" lvl="0" indent="-342900">
              <a:lnSpc>
                <a:spcPct val="107000"/>
              </a:lnSpc>
              <a:spcBef>
                <a:spcPts val="0"/>
              </a:spcBef>
              <a:spcAft>
                <a:spcPts val="0"/>
              </a:spcAft>
              <a:buFont typeface="Symbol" panose="05050102010706020507" pitchFamily="18" charset="2"/>
              <a:buChar char=""/>
            </a:pPr>
            <a:r>
              <a:rPr lang="en-US" sz="2400" dirty="0">
                <a:latin typeface="Cambria" panose="02040503050406030204" pitchFamily="18" charset="0"/>
                <a:ea typeface="Calibri" panose="020F0502020204030204" pitchFamily="34" charset="0"/>
              </a:rPr>
              <a:t>Complete the Graphic Organizer(s). Extras may be found at </a:t>
            </a:r>
            <a:r>
              <a:rPr lang="en-US" sz="2400" dirty="0">
                <a:solidFill>
                  <a:srgbClr val="0563C1"/>
                </a:solidFill>
                <a:latin typeface="Cambria" panose="02040503050406030204" pitchFamily="18" charset="0"/>
                <a:ea typeface="Calibri" panose="020F0502020204030204" pitchFamily="34" charset="0"/>
                <a:hlinkClick r:id="rId2"/>
              </a:rPr>
              <a:t>www.readinga-z.com</a:t>
            </a:r>
            <a:r>
              <a:rPr lang="en-US" sz="2400" dirty="0">
                <a:latin typeface="Cambria" panose="02040503050406030204" pitchFamily="18" charset="0"/>
                <a:ea typeface="Calibri" panose="020F0502020204030204" pitchFamily="34" charset="0"/>
              </a:rPr>
              <a:t>.</a:t>
            </a:r>
          </a:p>
          <a:p>
            <a:pPr marL="342900" marR="0" lvl="0" indent="-342900">
              <a:lnSpc>
                <a:spcPct val="107000"/>
              </a:lnSpc>
              <a:spcBef>
                <a:spcPts val="0"/>
              </a:spcBef>
              <a:spcAft>
                <a:spcPts val="0"/>
              </a:spcAft>
              <a:buFont typeface="Symbol" panose="05050102010706020507" pitchFamily="18" charset="2"/>
              <a:buChar char=""/>
            </a:pPr>
            <a:r>
              <a:rPr lang="en-US" sz="2400" dirty="0">
                <a:latin typeface="Cambria" panose="02040503050406030204" pitchFamily="18" charset="0"/>
                <a:ea typeface="Calibri" panose="020F0502020204030204" pitchFamily="34" charset="0"/>
              </a:rPr>
              <a:t>All writing activities, including Optional, are completed.</a:t>
            </a:r>
          </a:p>
          <a:p>
            <a:pPr marL="342900" marR="0" lvl="0" indent="-342900">
              <a:lnSpc>
                <a:spcPct val="107000"/>
              </a:lnSpc>
              <a:spcBef>
                <a:spcPts val="0"/>
              </a:spcBef>
              <a:spcAft>
                <a:spcPts val="0"/>
              </a:spcAft>
              <a:buFont typeface="Symbol" panose="05050102010706020507" pitchFamily="18" charset="2"/>
              <a:buChar char=""/>
            </a:pPr>
            <a:r>
              <a:rPr lang="en-US" sz="2400" dirty="0">
                <a:latin typeface="Cambria" panose="02040503050406030204" pitchFamily="18" charset="0"/>
                <a:ea typeface="Calibri" panose="020F0502020204030204" pitchFamily="34" charset="0"/>
              </a:rPr>
              <a:t>The student learns/learned the skills to find the answers to the Comprehension Quick Checks.</a:t>
            </a:r>
            <a:endParaRPr lang="en-US" sz="24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32372394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TC103457496[[fn=Parallax]]</Template>
  <TotalTime>89</TotalTime>
  <Words>636</Words>
  <Application>Microsoft Office PowerPoint</Application>
  <PresentationFormat>Widescreen</PresentationFormat>
  <Paragraphs>124</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Cambria</vt:lpstr>
      <vt:lpstr>Comic Sans MS</vt:lpstr>
      <vt:lpstr>Corbel</vt:lpstr>
      <vt:lpstr>Symbol</vt:lpstr>
      <vt:lpstr>Times</vt:lpstr>
      <vt:lpstr>Times New Roman</vt:lpstr>
      <vt:lpstr>Parallax</vt:lpstr>
      <vt:lpstr>Where Does Each Student Begin?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Does Each Student Begin?</dc:title>
  <dc:creator>OCECD</dc:creator>
  <cp:lastModifiedBy>OCECD</cp:lastModifiedBy>
  <cp:revision>19</cp:revision>
  <dcterms:created xsi:type="dcterms:W3CDTF">2014-08-08T13:59:18Z</dcterms:created>
  <dcterms:modified xsi:type="dcterms:W3CDTF">2014-09-16T00:32:19Z</dcterms:modified>
</cp:coreProperties>
</file>